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72" r:id="rId14"/>
    <p:sldId id="268" r:id="rId15"/>
    <p:sldId id="273" r:id="rId16"/>
    <p:sldId id="269" r:id="rId17"/>
    <p:sldId id="270" r:id="rId18"/>
    <p:sldId id="271"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043DD8-0311-4945-8BE4-246171A47B1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IN"/>
        </a:p>
      </dgm:t>
    </dgm:pt>
    <dgm:pt modelId="{4E5C1A8C-83D6-4D84-AF72-8860C389A953}">
      <dgm:prSet phldrT="[Text]"/>
      <dgm:spPr/>
      <dgm:t>
        <a:bodyPr/>
        <a:lstStyle/>
        <a:p>
          <a:r>
            <a:rPr lang="en-US" dirty="0"/>
            <a:t>Problem Statement</a:t>
          </a:r>
          <a:endParaRPr lang="en-IN" dirty="0"/>
        </a:p>
      </dgm:t>
    </dgm:pt>
    <dgm:pt modelId="{192A808B-53E4-48E4-8187-D4192CC4D2AA}" type="parTrans" cxnId="{856A97C9-340C-433A-9B0E-95493614059A}">
      <dgm:prSet/>
      <dgm:spPr/>
      <dgm:t>
        <a:bodyPr/>
        <a:lstStyle/>
        <a:p>
          <a:endParaRPr lang="en-IN"/>
        </a:p>
      </dgm:t>
    </dgm:pt>
    <dgm:pt modelId="{ED8A6E4B-5E0C-4C98-A081-4B8853A38D92}" type="sibTrans" cxnId="{856A97C9-340C-433A-9B0E-95493614059A}">
      <dgm:prSet/>
      <dgm:spPr/>
      <dgm:t>
        <a:bodyPr/>
        <a:lstStyle/>
        <a:p>
          <a:endParaRPr lang="en-IN"/>
        </a:p>
      </dgm:t>
    </dgm:pt>
    <dgm:pt modelId="{D4C243CD-B436-42D3-AE17-D7D85B2BD7A5}">
      <dgm:prSet phldrT="[Text]"/>
      <dgm:spPr/>
      <dgm:t>
        <a:bodyPr/>
        <a:lstStyle/>
        <a:p>
          <a:r>
            <a:rPr lang="en-US" dirty="0"/>
            <a:t>Project Execution process</a:t>
          </a:r>
          <a:endParaRPr lang="en-IN" dirty="0"/>
        </a:p>
      </dgm:t>
    </dgm:pt>
    <dgm:pt modelId="{1A1BAFED-D04E-44BC-93A6-250AB425EA3A}" type="parTrans" cxnId="{ECABB984-B9B7-4C7E-A53C-F72147B5FC5E}">
      <dgm:prSet/>
      <dgm:spPr/>
      <dgm:t>
        <a:bodyPr/>
        <a:lstStyle/>
        <a:p>
          <a:endParaRPr lang="en-IN"/>
        </a:p>
      </dgm:t>
    </dgm:pt>
    <dgm:pt modelId="{79E6C4F7-F6A6-434A-AD66-6FD73FFF9F32}" type="sibTrans" cxnId="{ECABB984-B9B7-4C7E-A53C-F72147B5FC5E}">
      <dgm:prSet/>
      <dgm:spPr/>
      <dgm:t>
        <a:bodyPr/>
        <a:lstStyle/>
        <a:p>
          <a:endParaRPr lang="en-IN"/>
        </a:p>
      </dgm:t>
    </dgm:pt>
    <dgm:pt modelId="{48F351D9-7ABF-4CCC-A2F7-46072AE0D18F}">
      <dgm:prSet phldrT="[Text]"/>
      <dgm:spPr/>
      <dgm:t>
        <a:bodyPr/>
        <a:lstStyle/>
        <a:p>
          <a:r>
            <a:rPr lang="en-US" dirty="0"/>
            <a:t>Company’s background &amp; overview</a:t>
          </a:r>
          <a:endParaRPr lang="en-IN" dirty="0"/>
        </a:p>
      </dgm:t>
    </dgm:pt>
    <dgm:pt modelId="{CB09D9CE-45ED-4431-A8E8-685EDE215AC3}" type="parTrans" cxnId="{06682508-91E5-44DB-AB34-204E11AB0248}">
      <dgm:prSet/>
      <dgm:spPr/>
      <dgm:t>
        <a:bodyPr/>
        <a:lstStyle/>
        <a:p>
          <a:endParaRPr lang="en-IN"/>
        </a:p>
      </dgm:t>
    </dgm:pt>
    <dgm:pt modelId="{7BEC708F-260B-4C1F-9EA0-79EA7BDCE934}" type="sibTrans" cxnId="{06682508-91E5-44DB-AB34-204E11AB0248}">
      <dgm:prSet/>
      <dgm:spPr/>
      <dgm:t>
        <a:bodyPr/>
        <a:lstStyle/>
        <a:p>
          <a:endParaRPr lang="en-IN"/>
        </a:p>
      </dgm:t>
    </dgm:pt>
    <dgm:pt modelId="{3F95E8B5-A9C5-4106-A329-287EBBC3E792}">
      <dgm:prSet/>
      <dgm:spPr/>
      <dgm:t>
        <a:bodyPr/>
        <a:lstStyle/>
        <a:p>
          <a:endParaRPr lang="en-IN" dirty="0"/>
        </a:p>
      </dgm:t>
    </dgm:pt>
    <dgm:pt modelId="{CC9AA28E-9DD9-49FB-87AE-5768D7DC1BA1}" type="parTrans" cxnId="{9BCF0044-E309-4C13-81BB-F6EB1974A91F}">
      <dgm:prSet/>
      <dgm:spPr/>
      <dgm:t>
        <a:bodyPr/>
        <a:lstStyle/>
        <a:p>
          <a:endParaRPr lang="en-IN"/>
        </a:p>
      </dgm:t>
    </dgm:pt>
    <dgm:pt modelId="{BB41946F-2DC1-42C1-A81E-A35938AB4E0A}" type="sibTrans" cxnId="{9BCF0044-E309-4C13-81BB-F6EB1974A91F}">
      <dgm:prSet/>
      <dgm:spPr/>
      <dgm:t>
        <a:bodyPr/>
        <a:lstStyle/>
        <a:p>
          <a:endParaRPr lang="en-IN"/>
        </a:p>
      </dgm:t>
    </dgm:pt>
    <dgm:pt modelId="{95D63762-C802-4DDD-AC67-2B98FE80019A}">
      <dgm:prSet/>
      <dgm:spPr/>
      <dgm:t>
        <a:bodyPr/>
        <a:lstStyle/>
        <a:p>
          <a:r>
            <a:rPr lang="en-US" dirty="0"/>
            <a:t>10 ad hoc requests &amp; Insights</a:t>
          </a:r>
          <a:endParaRPr lang="en-IN" dirty="0"/>
        </a:p>
      </dgm:t>
    </dgm:pt>
    <dgm:pt modelId="{89660B59-B517-42B6-9E76-1E1FA70F62DE}" type="parTrans" cxnId="{B9C7549B-AF66-4088-BCF2-C886D1E3FD5C}">
      <dgm:prSet/>
      <dgm:spPr/>
      <dgm:t>
        <a:bodyPr/>
        <a:lstStyle/>
        <a:p>
          <a:endParaRPr lang="en-IN"/>
        </a:p>
      </dgm:t>
    </dgm:pt>
    <dgm:pt modelId="{67E021F9-2DB5-4433-9C20-143DC04A2291}" type="sibTrans" cxnId="{B9C7549B-AF66-4088-BCF2-C886D1E3FD5C}">
      <dgm:prSet/>
      <dgm:spPr/>
      <dgm:t>
        <a:bodyPr/>
        <a:lstStyle/>
        <a:p>
          <a:endParaRPr lang="en-IN"/>
        </a:p>
      </dgm:t>
    </dgm:pt>
    <dgm:pt modelId="{443F2DD0-D9DD-493F-9AD9-CD32F49ADED3}">
      <dgm:prSet/>
      <dgm:spPr/>
      <dgm:t>
        <a:bodyPr/>
        <a:lstStyle/>
        <a:p>
          <a:r>
            <a:rPr lang="en-US" dirty="0"/>
            <a:t>Some additional insights</a:t>
          </a:r>
          <a:endParaRPr lang="en-IN" dirty="0"/>
        </a:p>
      </dgm:t>
    </dgm:pt>
    <dgm:pt modelId="{FEA81EA7-2EBA-4C7A-96E2-9485EB0A7C6E}" type="parTrans" cxnId="{5D556FDE-32D8-4A9A-8DCE-78D0DF1ED238}">
      <dgm:prSet/>
      <dgm:spPr/>
      <dgm:t>
        <a:bodyPr/>
        <a:lstStyle/>
        <a:p>
          <a:endParaRPr lang="en-IN"/>
        </a:p>
      </dgm:t>
    </dgm:pt>
    <dgm:pt modelId="{F22C30EE-F25D-424F-B419-640CCFE70E73}" type="sibTrans" cxnId="{5D556FDE-32D8-4A9A-8DCE-78D0DF1ED238}">
      <dgm:prSet/>
      <dgm:spPr/>
      <dgm:t>
        <a:bodyPr/>
        <a:lstStyle/>
        <a:p>
          <a:endParaRPr lang="en-IN"/>
        </a:p>
      </dgm:t>
    </dgm:pt>
    <dgm:pt modelId="{CCEF3878-ABB7-4891-88D9-CFFCB75E1D97}" type="pres">
      <dgm:prSet presAssocID="{C2043DD8-0311-4945-8BE4-246171A47B16}" presName="linear" presStyleCnt="0">
        <dgm:presLayoutVars>
          <dgm:dir/>
          <dgm:animLvl val="lvl"/>
          <dgm:resizeHandles val="exact"/>
        </dgm:presLayoutVars>
      </dgm:prSet>
      <dgm:spPr/>
    </dgm:pt>
    <dgm:pt modelId="{35BB31ED-8572-4A26-AF07-F566B6C73ECD}" type="pres">
      <dgm:prSet presAssocID="{4E5C1A8C-83D6-4D84-AF72-8860C389A953}" presName="parentLin" presStyleCnt="0"/>
      <dgm:spPr/>
    </dgm:pt>
    <dgm:pt modelId="{59AF9F6D-8723-43E0-9ED9-8C4DF11DDA40}" type="pres">
      <dgm:prSet presAssocID="{4E5C1A8C-83D6-4D84-AF72-8860C389A953}" presName="parentLeftMargin" presStyleLbl="node1" presStyleIdx="0" presStyleCnt="5"/>
      <dgm:spPr/>
    </dgm:pt>
    <dgm:pt modelId="{C838E88A-4CE3-48AA-AC13-73871241DABC}" type="pres">
      <dgm:prSet presAssocID="{4E5C1A8C-83D6-4D84-AF72-8860C389A953}" presName="parentText" presStyleLbl="node1" presStyleIdx="0" presStyleCnt="5">
        <dgm:presLayoutVars>
          <dgm:chMax val="0"/>
          <dgm:bulletEnabled val="1"/>
        </dgm:presLayoutVars>
      </dgm:prSet>
      <dgm:spPr/>
    </dgm:pt>
    <dgm:pt modelId="{30D69937-DB92-44B9-8EC6-6BCAD28357CE}" type="pres">
      <dgm:prSet presAssocID="{4E5C1A8C-83D6-4D84-AF72-8860C389A953}" presName="negativeSpace" presStyleCnt="0"/>
      <dgm:spPr/>
    </dgm:pt>
    <dgm:pt modelId="{02E33EC6-0413-473D-AD88-FB29CDF86152}" type="pres">
      <dgm:prSet presAssocID="{4E5C1A8C-83D6-4D84-AF72-8860C389A953}" presName="childText" presStyleLbl="conFgAcc1" presStyleIdx="0" presStyleCnt="5">
        <dgm:presLayoutVars>
          <dgm:bulletEnabled val="1"/>
        </dgm:presLayoutVars>
      </dgm:prSet>
      <dgm:spPr/>
    </dgm:pt>
    <dgm:pt modelId="{FEC017A1-234F-4306-91F1-17913E5874D9}" type="pres">
      <dgm:prSet presAssocID="{ED8A6E4B-5E0C-4C98-A081-4B8853A38D92}" presName="spaceBetweenRectangles" presStyleCnt="0"/>
      <dgm:spPr/>
    </dgm:pt>
    <dgm:pt modelId="{1884F7D0-E2A8-4322-83B1-B6C696BC9F54}" type="pres">
      <dgm:prSet presAssocID="{D4C243CD-B436-42D3-AE17-D7D85B2BD7A5}" presName="parentLin" presStyleCnt="0"/>
      <dgm:spPr/>
    </dgm:pt>
    <dgm:pt modelId="{7EC33669-26FB-4BBF-B8B1-45D72FA1480F}" type="pres">
      <dgm:prSet presAssocID="{D4C243CD-B436-42D3-AE17-D7D85B2BD7A5}" presName="parentLeftMargin" presStyleLbl="node1" presStyleIdx="0" presStyleCnt="5"/>
      <dgm:spPr/>
    </dgm:pt>
    <dgm:pt modelId="{11CA36CF-32EF-4D07-B0AF-8B6F91532402}" type="pres">
      <dgm:prSet presAssocID="{D4C243CD-B436-42D3-AE17-D7D85B2BD7A5}" presName="parentText" presStyleLbl="node1" presStyleIdx="1" presStyleCnt="5">
        <dgm:presLayoutVars>
          <dgm:chMax val="0"/>
          <dgm:bulletEnabled val="1"/>
        </dgm:presLayoutVars>
      </dgm:prSet>
      <dgm:spPr/>
    </dgm:pt>
    <dgm:pt modelId="{F10AD34F-5428-4A32-92C6-EEFB4AE83DEE}" type="pres">
      <dgm:prSet presAssocID="{D4C243CD-B436-42D3-AE17-D7D85B2BD7A5}" presName="negativeSpace" presStyleCnt="0"/>
      <dgm:spPr/>
    </dgm:pt>
    <dgm:pt modelId="{2F36857B-5A63-43B5-AA7C-C4A5AD1D6F60}" type="pres">
      <dgm:prSet presAssocID="{D4C243CD-B436-42D3-AE17-D7D85B2BD7A5}" presName="childText" presStyleLbl="conFgAcc1" presStyleIdx="1" presStyleCnt="5">
        <dgm:presLayoutVars>
          <dgm:bulletEnabled val="1"/>
        </dgm:presLayoutVars>
      </dgm:prSet>
      <dgm:spPr/>
    </dgm:pt>
    <dgm:pt modelId="{28E6C314-1725-4A5B-9249-66EB5DA99B2D}" type="pres">
      <dgm:prSet presAssocID="{79E6C4F7-F6A6-434A-AD66-6FD73FFF9F32}" presName="spaceBetweenRectangles" presStyleCnt="0"/>
      <dgm:spPr/>
    </dgm:pt>
    <dgm:pt modelId="{7BA4172C-9CB2-4D67-AB54-46AF690FD24D}" type="pres">
      <dgm:prSet presAssocID="{48F351D9-7ABF-4CCC-A2F7-46072AE0D18F}" presName="parentLin" presStyleCnt="0"/>
      <dgm:spPr/>
    </dgm:pt>
    <dgm:pt modelId="{2A49DD0F-80DC-4486-B8B0-2FBD14611CA9}" type="pres">
      <dgm:prSet presAssocID="{48F351D9-7ABF-4CCC-A2F7-46072AE0D18F}" presName="parentLeftMargin" presStyleLbl="node1" presStyleIdx="1" presStyleCnt="5"/>
      <dgm:spPr/>
    </dgm:pt>
    <dgm:pt modelId="{11FC9669-4849-4A28-9E83-AF62A3F57BF6}" type="pres">
      <dgm:prSet presAssocID="{48F351D9-7ABF-4CCC-A2F7-46072AE0D18F}" presName="parentText" presStyleLbl="node1" presStyleIdx="2" presStyleCnt="5">
        <dgm:presLayoutVars>
          <dgm:chMax val="0"/>
          <dgm:bulletEnabled val="1"/>
        </dgm:presLayoutVars>
      </dgm:prSet>
      <dgm:spPr/>
    </dgm:pt>
    <dgm:pt modelId="{AFCFBA90-C119-43E0-9730-17635CF217FD}" type="pres">
      <dgm:prSet presAssocID="{48F351D9-7ABF-4CCC-A2F7-46072AE0D18F}" presName="negativeSpace" presStyleCnt="0"/>
      <dgm:spPr/>
    </dgm:pt>
    <dgm:pt modelId="{BC16DF1C-3D7B-4424-87DE-B71879634113}" type="pres">
      <dgm:prSet presAssocID="{48F351D9-7ABF-4CCC-A2F7-46072AE0D18F}" presName="childText" presStyleLbl="conFgAcc1" presStyleIdx="2" presStyleCnt="5">
        <dgm:presLayoutVars>
          <dgm:bulletEnabled val="1"/>
        </dgm:presLayoutVars>
      </dgm:prSet>
      <dgm:spPr/>
    </dgm:pt>
    <dgm:pt modelId="{3D5E487A-063A-46B8-A6CE-9D3D0E981F80}" type="pres">
      <dgm:prSet presAssocID="{7BEC708F-260B-4C1F-9EA0-79EA7BDCE934}" presName="spaceBetweenRectangles" presStyleCnt="0"/>
      <dgm:spPr/>
    </dgm:pt>
    <dgm:pt modelId="{D485FD8F-C6A4-495B-88AF-96F564BC6B7F}" type="pres">
      <dgm:prSet presAssocID="{95D63762-C802-4DDD-AC67-2B98FE80019A}" presName="parentLin" presStyleCnt="0"/>
      <dgm:spPr/>
    </dgm:pt>
    <dgm:pt modelId="{263D38F3-5AD5-4A1B-AFA9-B515D62E72D1}" type="pres">
      <dgm:prSet presAssocID="{95D63762-C802-4DDD-AC67-2B98FE80019A}" presName="parentLeftMargin" presStyleLbl="node1" presStyleIdx="2" presStyleCnt="5"/>
      <dgm:spPr/>
    </dgm:pt>
    <dgm:pt modelId="{97B0F2C6-157E-405C-8DB0-044660B0BA72}" type="pres">
      <dgm:prSet presAssocID="{95D63762-C802-4DDD-AC67-2B98FE80019A}" presName="parentText" presStyleLbl="node1" presStyleIdx="3" presStyleCnt="5">
        <dgm:presLayoutVars>
          <dgm:chMax val="0"/>
          <dgm:bulletEnabled val="1"/>
        </dgm:presLayoutVars>
      </dgm:prSet>
      <dgm:spPr/>
    </dgm:pt>
    <dgm:pt modelId="{18CF6702-0C99-4B6B-A80F-577CB796F4EA}" type="pres">
      <dgm:prSet presAssocID="{95D63762-C802-4DDD-AC67-2B98FE80019A}" presName="negativeSpace" presStyleCnt="0"/>
      <dgm:spPr/>
    </dgm:pt>
    <dgm:pt modelId="{044ABABD-F308-43FD-9E4E-E294BCD4F480}" type="pres">
      <dgm:prSet presAssocID="{95D63762-C802-4DDD-AC67-2B98FE80019A}" presName="childText" presStyleLbl="conFgAcc1" presStyleIdx="3" presStyleCnt="5">
        <dgm:presLayoutVars>
          <dgm:bulletEnabled val="1"/>
        </dgm:presLayoutVars>
      </dgm:prSet>
      <dgm:spPr/>
    </dgm:pt>
    <dgm:pt modelId="{7C40DDE1-813D-484D-AF7D-F9F9ADD357BC}" type="pres">
      <dgm:prSet presAssocID="{67E021F9-2DB5-4433-9C20-143DC04A2291}" presName="spaceBetweenRectangles" presStyleCnt="0"/>
      <dgm:spPr/>
    </dgm:pt>
    <dgm:pt modelId="{2EC4A696-C35B-4E47-8FD3-8AE730BEDB4E}" type="pres">
      <dgm:prSet presAssocID="{443F2DD0-D9DD-493F-9AD9-CD32F49ADED3}" presName="parentLin" presStyleCnt="0"/>
      <dgm:spPr/>
    </dgm:pt>
    <dgm:pt modelId="{0E97E142-6EA3-4D29-A1D2-8B6EB7FDD3E4}" type="pres">
      <dgm:prSet presAssocID="{443F2DD0-D9DD-493F-9AD9-CD32F49ADED3}" presName="parentLeftMargin" presStyleLbl="node1" presStyleIdx="3" presStyleCnt="5"/>
      <dgm:spPr/>
    </dgm:pt>
    <dgm:pt modelId="{F628CF5C-E372-4F23-A5CD-52E5657FF165}" type="pres">
      <dgm:prSet presAssocID="{443F2DD0-D9DD-493F-9AD9-CD32F49ADED3}" presName="parentText" presStyleLbl="node1" presStyleIdx="4" presStyleCnt="5">
        <dgm:presLayoutVars>
          <dgm:chMax val="0"/>
          <dgm:bulletEnabled val="1"/>
        </dgm:presLayoutVars>
      </dgm:prSet>
      <dgm:spPr/>
    </dgm:pt>
    <dgm:pt modelId="{596BD45E-076F-49E8-A254-14BB355099D6}" type="pres">
      <dgm:prSet presAssocID="{443F2DD0-D9DD-493F-9AD9-CD32F49ADED3}" presName="negativeSpace" presStyleCnt="0"/>
      <dgm:spPr/>
    </dgm:pt>
    <dgm:pt modelId="{C0089C7A-9126-476E-B0D8-32F0A7D5EFA4}" type="pres">
      <dgm:prSet presAssocID="{443F2DD0-D9DD-493F-9AD9-CD32F49ADED3}" presName="childText" presStyleLbl="conFgAcc1" presStyleIdx="4" presStyleCnt="5">
        <dgm:presLayoutVars>
          <dgm:bulletEnabled val="1"/>
        </dgm:presLayoutVars>
      </dgm:prSet>
      <dgm:spPr/>
    </dgm:pt>
  </dgm:ptLst>
  <dgm:cxnLst>
    <dgm:cxn modelId="{06682508-91E5-44DB-AB34-204E11AB0248}" srcId="{C2043DD8-0311-4945-8BE4-246171A47B16}" destId="{48F351D9-7ABF-4CCC-A2F7-46072AE0D18F}" srcOrd="2" destOrd="0" parTransId="{CB09D9CE-45ED-4431-A8E8-685EDE215AC3}" sibTransId="{7BEC708F-260B-4C1F-9EA0-79EA7BDCE934}"/>
    <dgm:cxn modelId="{04E0540E-671D-4E15-94C2-D8F5FF71813D}" type="presOf" srcId="{443F2DD0-D9DD-493F-9AD9-CD32F49ADED3}" destId="{0E97E142-6EA3-4D29-A1D2-8B6EB7FDD3E4}" srcOrd="0" destOrd="0" presId="urn:microsoft.com/office/officeart/2005/8/layout/list1"/>
    <dgm:cxn modelId="{F363E31A-CAE4-4897-B1FB-73F35122FAD1}" type="presOf" srcId="{3F95E8B5-A9C5-4106-A329-287EBBC3E792}" destId="{BC16DF1C-3D7B-4424-87DE-B71879634113}" srcOrd="0" destOrd="0" presId="urn:microsoft.com/office/officeart/2005/8/layout/list1"/>
    <dgm:cxn modelId="{8E6D0A21-CB75-4F13-9B51-898F58C44F62}" type="presOf" srcId="{4E5C1A8C-83D6-4D84-AF72-8860C389A953}" destId="{59AF9F6D-8723-43E0-9ED9-8C4DF11DDA40}" srcOrd="0" destOrd="0" presId="urn:microsoft.com/office/officeart/2005/8/layout/list1"/>
    <dgm:cxn modelId="{1E616339-3E9C-4088-9400-5DED9A70BB18}" type="presOf" srcId="{C2043DD8-0311-4945-8BE4-246171A47B16}" destId="{CCEF3878-ABB7-4891-88D9-CFFCB75E1D97}" srcOrd="0" destOrd="0" presId="urn:microsoft.com/office/officeart/2005/8/layout/list1"/>
    <dgm:cxn modelId="{DEA8265D-5A83-4F1C-A8D2-52B88544CF93}" type="presOf" srcId="{48F351D9-7ABF-4CCC-A2F7-46072AE0D18F}" destId="{2A49DD0F-80DC-4486-B8B0-2FBD14611CA9}" srcOrd="0" destOrd="0" presId="urn:microsoft.com/office/officeart/2005/8/layout/list1"/>
    <dgm:cxn modelId="{9BCF0044-E309-4C13-81BB-F6EB1974A91F}" srcId="{48F351D9-7ABF-4CCC-A2F7-46072AE0D18F}" destId="{3F95E8B5-A9C5-4106-A329-287EBBC3E792}" srcOrd="0" destOrd="0" parTransId="{CC9AA28E-9DD9-49FB-87AE-5768D7DC1BA1}" sibTransId="{BB41946F-2DC1-42C1-A81E-A35938AB4E0A}"/>
    <dgm:cxn modelId="{ECABB984-B9B7-4C7E-A53C-F72147B5FC5E}" srcId="{C2043DD8-0311-4945-8BE4-246171A47B16}" destId="{D4C243CD-B436-42D3-AE17-D7D85B2BD7A5}" srcOrd="1" destOrd="0" parTransId="{1A1BAFED-D04E-44BC-93A6-250AB425EA3A}" sibTransId="{79E6C4F7-F6A6-434A-AD66-6FD73FFF9F32}"/>
    <dgm:cxn modelId="{71E3968E-ECC0-43DE-AB16-BA87BA91B3DD}" type="presOf" srcId="{D4C243CD-B436-42D3-AE17-D7D85B2BD7A5}" destId="{7EC33669-26FB-4BBF-B8B1-45D72FA1480F}" srcOrd="0" destOrd="0" presId="urn:microsoft.com/office/officeart/2005/8/layout/list1"/>
    <dgm:cxn modelId="{617FD899-FB1B-4944-A056-899C49B2C2DF}" type="presOf" srcId="{95D63762-C802-4DDD-AC67-2B98FE80019A}" destId="{263D38F3-5AD5-4A1B-AFA9-B515D62E72D1}" srcOrd="0" destOrd="0" presId="urn:microsoft.com/office/officeart/2005/8/layout/list1"/>
    <dgm:cxn modelId="{B9C7549B-AF66-4088-BCF2-C886D1E3FD5C}" srcId="{C2043DD8-0311-4945-8BE4-246171A47B16}" destId="{95D63762-C802-4DDD-AC67-2B98FE80019A}" srcOrd="3" destOrd="0" parTransId="{89660B59-B517-42B6-9E76-1E1FA70F62DE}" sibTransId="{67E021F9-2DB5-4433-9C20-143DC04A2291}"/>
    <dgm:cxn modelId="{41BCE3B2-583C-429B-8927-4036FB2465E9}" type="presOf" srcId="{48F351D9-7ABF-4CCC-A2F7-46072AE0D18F}" destId="{11FC9669-4849-4A28-9E83-AF62A3F57BF6}" srcOrd="1" destOrd="0" presId="urn:microsoft.com/office/officeart/2005/8/layout/list1"/>
    <dgm:cxn modelId="{7D1945BD-EAB6-4A14-B051-39E19E0D690A}" type="presOf" srcId="{443F2DD0-D9DD-493F-9AD9-CD32F49ADED3}" destId="{F628CF5C-E372-4F23-A5CD-52E5657FF165}" srcOrd="1" destOrd="0" presId="urn:microsoft.com/office/officeart/2005/8/layout/list1"/>
    <dgm:cxn modelId="{A868EFC5-F6DA-4763-A0ED-D549F458F812}" type="presOf" srcId="{4E5C1A8C-83D6-4D84-AF72-8860C389A953}" destId="{C838E88A-4CE3-48AA-AC13-73871241DABC}" srcOrd="1" destOrd="0" presId="urn:microsoft.com/office/officeart/2005/8/layout/list1"/>
    <dgm:cxn modelId="{856A97C9-340C-433A-9B0E-95493614059A}" srcId="{C2043DD8-0311-4945-8BE4-246171A47B16}" destId="{4E5C1A8C-83D6-4D84-AF72-8860C389A953}" srcOrd="0" destOrd="0" parTransId="{192A808B-53E4-48E4-8187-D4192CC4D2AA}" sibTransId="{ED8A6E4B-5E0C-4C98-A081-4B8853A38D92}"/>
    <dgm:cxn modelId="{8B8DD1D0-D30B-4E61-9423-B31C3BF6883B}" type="presOf" srcId="{D4C243CD-B436-42D3-AE17-D7D85B2BD7A5}" destId="{11CA36CF-32EF-4D07-B0AF-8B6F91532402}" srcOrd="1" destOrd="0" presId="urn:microsoft.com/office/officeart/2005/8/layout/list1"/>
    <dgm:cxn modelId="{8E4B34D4-2708-4A8D-9C64-10AF93CF471E}" type="presOf" srcId="{95D63762-C802-4DDD-AC67-2B98FE80019A}" destId="{97B0F2C6-157E-405C-8DB0-044660B0BA72}" srcOrd="1" destOrd="0" presId="urn:microsoft.com/office/officeart/2005/8/layout/list1"/>
    <dgm:cxn modelId="{5D556FDE-32D8-4A9A-8DCE-78D0DF1ED238}" srcId="{C2043DD8-0311-4945-8BE4-246171A47B16}" destId="{443F2DD0-D9DD-493F-9AD9-CD32F49ADED3}" srcOrd="4" destOrd="0" parTransId="{FEA81EA7-2EBA-4C7A-96E2-9485EB0A7C6E}" sibTransId="{F22C30EE-F25D-424F-B419-640CCFE70E73}"/>
    <dgm:cxn modelId="{6B24DDCD-ED79-41E9-B08C-8B3147BF326F}" type="presParOf" srcId="{CCEF3878-ABB7-4891-88D9-CFFCB75E1D97}" destId="{35BB31ED-8572-4A26-AF07-F566B6C73ECD}" srcOrd="0" destOrd="0" presId="urn:microsoft.com/office/officeart/2005/8/layout/list1"/>
    <dgm:cxn modelId="{A2C690E9-670E-4FA5-A9BB-5354E853C9DF}" type="presParOf" srcId="{35BB31ED-8572-4A26-AF07-F566B6C73ECD}" destId="{59AF9F6D-8723-43E0-9ED9-8C4DF11DDA40}" srcOrd="0" destOrd="0" presId="urn:microsoft.com/office/officeart/2005/8/layout/list1"/>
    <dgm:cxn modelId="{ABF2B097-7561-477D-A754-871B8032957E}" type="presParOf" srcId="{35BB31ED-8572-4A26-AF07-F566B6C73ECD}" destId="{C838E88A-4CE3-48AA-AC13-73871241DABC}" srcOrd="1" destOrd="0" presId="urn:microsoft.com/office/officeart/2005/8/layout/list1"/>
    <dgm:cxn modelId="{89BC8446-A14D-497E-BA2E-AD4A1353A673}" type="presParOf" srcId="{CCEF3878-ABB7-4891-88D9-CFFCB75E1D97}" destId="{30D69937-DB92-44B9-8EC6-6BCAD28357CE}" srcOrd="1" destOrd="0" presId="urn:microsoft.com/office/officeart/2005/8/layout/list1"/>
    <dgm:cxn modelId="{CFEB26B1-8140-47E5-B010-9739781E3266}" type="presParOf" srcId="{CCEF3878-ABB7-4891-88D9-CFFCB75E1D97}" destId="{02E33EC6-0413-473D-AD88-FB29CDF86152}" srcOrd="2" destOrd="0" presId="urn:microsoft.com/office/officeart/2005/8/layout/list1"/>
    <dgm:cxn modelId="{E976A412-4572-4AE9-B218-55D9FEC05459}" type="presParOf" srcId="{CCEF3878-ABB7-4891-88D9-CFFCB75E1D97}" destId="{FEC017A1-234F-4306-91F1-17913E5874D9}" srcOrd="3" destOrd="0" presId="urn:microsoft.com/office/officeart/2005/8/layout/list1"/>
    <dgm:cxn modelId="{EC2435AD-58FD-41C3-B081-DE8B407AE9B7}" type="presParOf" srcId="{CCEF3878-ABB7-4891-88D9-CFFCB75E1D97}" destId="{1884F7D0-E2A8-4322-83B1-B6C696BC9F54}" srcOrd="4" destOrd="0" presId="urn:microsoft.com/office/officeart/2005/8/layout/list1"/>
    <dgm:cxn modelId="{321C55CB-8961-4C1E-990E-4715A6A4FD0D}" type="presParOf" srcId="{1884F7D0-E2A8-4322-83B1-B6C696BC9F54}" destId="{7EC33669-26FB-4BBF-B8B1-45D72FA1480F}" srcOrd="0" destOrd="0" presId="urn:microsoft.com/office/officeart/2005/8/layout/list1"/>
    <dgm:cxn modelId="{D6D189B1-3C44-4E9B-BC9A-DE848AF13E52}" type="presParOf" srcId="{1884F7D0-E2A8-4322-83B1-B6C696BC9F54}" destId="{11CA36CF-32EF-4D07-B0AF-8B6F91532402}" srcOrd="1" destOrd="0" presId="urn:microsoft.com/office/officeart/2005/8/layout/list1"/>
    <dgm:cxn modelId="{B767D4D1-B195-4769-9551-8C41F6328B20}" type="presParOf" srcId="{CCEF3878-ABB7-4891-88D9-CFFCB75E1D97}" destId="{F10AD34F-5428-4A32-92C6-EEFB4AE83DEE}" srcOrd="5" destOrd="0" presId="urn:microsoft.com/office/officeart/2005/8/layout/list1"/>
    <dgm:cxn modelId="{5D9A446C-AC73-4DDD-BD3E-A9BCE9F53A77}" type="presParOf" srcId="{CCEF3878-ABB7-4891-88D9-CFFCB75E1D97}" destId="{2F36857B-5A63-43B5-AA7C-C4A5AD1D6F60}" srcOrd="6" destOrd="0" presId="urn:microsoft.com/office/officeart/2005/8/layout/list1"/>
    <dgm:cxn modelId="{59749D1F-213A-43EC-8EAB-FFE6F840D0E4}" type="presParOf" srcId="{CCEF3878-ABB7-4891-88D9-CFFCB75E1D97}" destId="{28E6C314-1725-4A5B-9249-66EB5DA99B2D}" srcOrd="7" destOrd="0" presId="urn:microsoft.com/office/officeart/2005/8/layout/list1"/>
    <dgm:cxn modelId="{E4A6DBB7-912F-4E69-9632-DC555BF36A80}" type="presParOf" srcId="{CCEF3878-ABB7-4891-88D9-CFFCB75E1D97}" destId="{7BA4172C-9CB2-4D67-AB54-46AF690FD24D}" srcOrd="8" destOrd="0" presId="urn:microsoft.com/office/officeart/2005/8/layout/list1"/>
    <dgm:cxn modelId="{1827F234-47D1-4300-873F-EB941FF7B8AE}" type="presParOf" srcId="{7BA4172C-9CB2-4D67-AB54-46AF690FD24D}" destId="{2A49DD0F-80DC-4486-B8B0-2FBD14611CA9}" srcOrd="0" destOrd="0" presId="urn:microsoft.com/office/officeart/2005/8/layout/list1"/>
    <dgm:cxn modelId="{D1EE48C0-07EF-4064-8582-8987ACD57DEA}" type="presParOf" srcId="{7BA4172C-9CB2-4D67-AB54-46AF690FD24D}" destId="{11FC9669-4849-4A28-9E83-AF62A3F57BF6}" srcOrd="1" destOrd="0" presId="urn:microsoft.com/office/officeart/2005/8/layout/list1"/>
    <dgm:cxn modelId="{670EF620-AA44-4EE8-B5F3-6D6705D9BD43}" type="presParOf" srcId="{CCEF3878-ABB7-4891-88D9-CFFCB75E1D97}" destId="{AFCFBA90-C119-43E0-9730-17635CF217FD}" srcOrd="9" destOrd="0" presId="urn:microsoft.com/office/officeart/2005/8/layout/list1"/>
    <dgm:cxn modelId="{74BC14B7-93FA-4880-9D61-4FAE1043691B}" type="presParOf" srcId="{CCEF3878-ABB7-4891-88D9-CFFCB75E1D97}" destId="{BC16DF1C-3D7B-4424-87DE-B71879634113}" srcOrd="10" destOrd="0" presId="urn:microsoft.com/office/officeart/2005/8/layout/list1"/>
    <dgm:cxn modelId="{44113A10-E1C2-4157-A09E-9A42CA2247B7}" type="presParOf" srcId="{CCEF3878-ABB7-4891-88D9-CFFCB75E1D97}" destId="{3D5E487A-063A-46B8-A6CE-9D3D0E981F80}" srcOrd="11" destOrd="0" presId="urn:microsoft.com/office/officeart/2005/8/layout/list1"/>
    <dgm:cxn modelId="{C1050980-587D-4F76-88B5-0F8FF45029D8}" type="presParOf" srcId="{CCEF3878-ABB7-4891-88D9-CFFCB75E1D97}" destId="{D485FD8F-C6A4-495B-88AF-96F564BC6B7F}" srcOrd="12" destOrd="0" presId="urn:microsoft.com/office/officeart/2005/8/layout/list1"/>
    <dgm:cxn modelId="{529BD4DF-F317-47BB-B055-CE4BB818929E}" type="presParOf" srcId="{D485FD8F-C6A4-495B-88AF-96F564BC6B7F}" destId="{263D38F3-5AD5-4A1B-AFA9-B515D62E72D1}" srcOrd="0" destOrd="0" presId="urn:microsoft.com/office/officeart/2005/8/layout/list1"/>
    <dgm:cxn modelId="{F38522E2-0594-461E-BDE6-2682A8A4E7A8}" type="presParOf" srcId="{D485FD8F-C6A4-495B-88AF-96F564BC6B7F}" destId="{97B0F2C6-157E-405C-8DB0-044660B0BA72}" srcOrd="1" destOrd="0" presId="urn:microsoft.com/office/officeart/2005/8/layout/list1"/>
    <dgm:cxn modelId="{E4530356-624A-4E3D-AEA9-59749AD470F5}" type="presParOf" srcId="{CCEF3878-ABB7-4891-88D9-CFFCB75E1D97}" destId="{18CF6702-0C99-4B6B-A80F-577CB796F4EA}" srcOrd="13" destOrd="0" presId="urn:microsoft.com/office/officeart/2005/8/layout/list1"/>
    <dgm:cxn modelId="{601290E2-07B3-435A-A2CC-E3CBBCA7B9D8}" type="presParOf" srcId="{CCEF3878-ABB7-4891-88D9-CFFCB75E1D97}" destId="{044ABABD-F308-43FD-9E4E-E294BCD4F480}" srcOrd="14" destOrd="0" presId="urn:microsoft.com/office/officeart/2005/8/layout/list1"/>
    <dgm:cxn modelId="{4BD9B4D1-78B0-4C96-856A-FB54FF09C222}" type="presParOf" srcId="{CCEF3878-ABB7-4891-88D9-CFFCB75E1D97}" destId="{7C40DDE1-813D-484D-AF7D-F9F9ADD357BC}" srcOrd="15" destOrd="0" presId="urn:microsoft.com/office/officeart/2005/8/layout/list1"/>
    <dgm:cxn modelId="{69927DB0-7763-4959-B7F2-96DE674FA859}" type="presParOf" srcId="{CCEF3878-ABB7-4891-88D9-CFFCB75E1D97}" destId="{2EC4A696-C35B-4E47-8FD3-8AE730BEDB4E}" srcOrd="16" destOrd="0" presId="urn:microsoft.com/office/officeart/2005/8/layout/list1"/>
    <dgm:cxn modelId="{7320073B-9D22-4314-A4B7-941513B4CB44}" type="presParOf" srcId="{2EC4A696-C35B-4E47-8FD3-8AE730BEDB4E}" destId="{0E97E142-6EA3-4D29-A1D2-8B6EB7FDD3E4}" srcOrd="0" destOrd="0" presId="urn:microsoft.com/office/officeart/2005/8/layout/list1"/>
    <dgm:cxn modelId="{6E4D7A62-CBF1-4913-9B32-6B9C86FEACC5}" type="presParOf" srcId="{2EC4A696-C35B-4E47-8FD3-8AE730BEDB4E}" destId="{F628CF5C-E372-4F23-A5CD-52E5657FF165}" srcOrd="1" destOrd="0" presId="urn:microsoft.com/office/officeart/2005/8/layout/list1"/>
    <dgm:cxn modelId="{B160E9AC-9F76-47B4-8F15-DA5A68D0EBC0}" type="presParOf" srcId="{CCEF3878-ABB7-4891-88D9-CFFCB75E1D97}" destId="{596BD45E-076F-49E8-A254-14BB355099D6}" srcOrd="17" destOrd="0" presId="urn:microsoft.com/office/officeart/2005/8/layout/list1"/>
    <dgm:cxn modelId="{D9467DDE-8C00-4453-9329-2F536D22A72B}" type="presParOf" srcId="{CCEF3878-ABB7-4891-88D9-CFFCB75E1D97}" destId="{C0089C7A-9126-476E-B0D8-32F0A7D5EFA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2DA8B3-0837-43ED-A578-B8C149CD6F8C}" type="doc">
      <dgm:prSet loTypeId="urn:microsoft.com/office/officeart/2005/8/layout/chevron2" loCatId="process" qsTypeId="urn:microsoft.com/office/officeart/2005/8/quickstyle/simple1" qsCatId="simple" csTypeId="urn:microsoft.com/office/officeart/2005/8/colors/colorful3" csCatId="colorful" phldr="1"/>
      <dgm:spPr/>
      <dgm:t>
        <a:bodyPr/>
        <a:lstStyle/>
        <a:p>
          <a:endParaRPr lang="en-IN"/>
        </a:p>
      </dgm:t>
    </dgm:pt>
    <dgm:pt modelId="{371A3F5E-245F-4862-9626-FE1B270B2A07}">
      <dgm:prSet phldrT="[Text]" phldr="1"/>
      <dgm:spPr/>
      <dgm:t>
        <a:bodyPr/>
        <a:lstStyle/>
        <a:p>
          <a:endParaRPr lang="en-IN" dirty="0"/>
        </a:p>
      </dgm:t>
    </dgm:pt>
    <dgm:pt modelId="{8655555D-2784-46C9-B71B-BF6E575F1E46}" type="parTrans" cxnId="{FD60C675-42EA-487A-98B4-94F142366684}">
      <dgm:prSet/>
      <dgm:spPr/>
      <dgm:t>
        <a:bodyPr/>
        <a:lstStyle/>
        <a:p>
          <a:endParaRPr lang="en-IN"/>
        </a:p>
      </dgm:t>
    </dgm:pt>
    <dgm:pt modelId="{A55347A7-1F83-4D16-92F2-9348F083CC08}" type="sibTrans" cxnId="{FD60C675-42EA-487A-98B4-94F142366684}">
      <dgm:prSet/>
      <dgm:spPr/>
      <dgm:t>
        <a:bodyPr/>
        <a:lstStyle/>
        <a:p>
          <a:endParaRPr lang="en-IN"/>
        </a:p>
      </dgm:t>
    </dgm:pt>
    <dgm:pt modelId="{934837AE-B1A1-49F6-AE7C-0C22A6AF345B}">
      <dgm:prSet phldrT="[Text]" custT="1"/>
      <dgm:spPr/>
      <dgm:t>
        <a:bodyPr/>
        <a:lstStyle/>
        <a:p>
          <a:r>
            <a:rPr lang="en-US" sz="2000" dirty="0"/>
            <a:t>Loading </a:t>
          </a:r>
          <a:r>
            <a:rPr lang="en-US" sz="2000" dirty="0" err="1"/>
            <a:t>AtliQ’s</a:t>
          </a:r>
          <a:r>
            <a:rPr lang="en-US" sz="2000" dirty="0"/>
            <a:t> database “gdb023” provided by </a:t>
          </a:r>
          <a:r>
            <a:rPr lang="en-US" sz="2000" dirty="0" err="1"/>
            <a:t>AtliQ’s</a:t>
          </a:r>
          <a:r>
            <a:rPr lang="en-US" sz="2000" dirty="0"/>
            <a:t> data analyst Tony Sharma, in MySQL.</a:t>
          </a:r>
          <a:endParaRPr lang="en-IN" sz="2000" dirty="0"/>
        </a:p>
      </dgm:t>
    </dgm:pt>
    <dgm:pt modelId="{0EFF17EB-0E4F-4E4F-ADDE-BA5E90005F6B}" type="parTrans" cxnId="{BBA17EF8-A38A-412B-A0B8-0A57DD6E3B8A}">
      <dgm:prSet/>
      <dgm:spPr/>
      <dgm:t>
        <a:bodyPr/>
        <a:lstStyle/>
        <a:p>
          <a:endParaRPr lang="en-IN"/>
        </a:p>
      </dgm:t>
    </dgm:pt>
    <dgm:pt modelId="{9F906A5C-6C75-432E-9CF3-07508098D4F8}" type="sibTrans" cxnId="{BBA17EF8-A38A-412B-A0B8-0A57DD6E3B8A}">
      <dgm:prSet/>
      <dgm:spPr/>
      <dgm:t>
        <a:bodyPr/>
        <a:lstStyle/>
        <a:p>
          <a:endParaRPr lang="en-IN"/>
        </a:p>
      </dgm:t>
    </dgm:pt>
    <dgm:pt modelId="{EC2ECD6C-8E9F-4618-A980-D27B599098A0}">
      <dgm:prSet phldrT="[Text]" phldr="1"/>
      <dgm:spPr/>
      <dgm:t>
        <a:bodyPr/>
        <a:lstStyle/>
        <a:p>
          <a:endParaRPr lang="en-IN" dirty="0"/>
        </a:p>
      </dgm:t>
    </dgm:pt>
    <dgm:pt modelId="{F9AE622C-2D16-4623-8168-F5BCE18FE82A}" type="parTrans" cxnId="{A5D9AA37-CADD-4A69-8B97-30C1397581BD}">
      <dgm:prSet/>
      <dgm:spPr/>
      <dgm:t>
        <a:bodyPr/>
        <a:lstStyle/>
        <a:p>
          <a:endParaRPr lang="en-IN"/>
        </a:p>
      </dgm:t>
    </dgm:pt>
    <dgm:pt modelId="{5A5CDD54-03A6-424B-97FF-7567023D54BC}" type="sibTrans" cxnId="{A5D9AA37-CADD-4A69-8B97-30C1397581BD}">
      <dgm:prSet/>
      <dgm:spPr/>
      <dgm:t>
        <a:bodyPr/>
        <a:lstStyle/>
        <a:p>
          <a:endParaRPr lang="en-IN"/>
        </a:p>
      </dgm:t>
    </dgm:pt>
    <dgm:pt modelId="{1866C790-9446-42A7-A6CF-6DF8032FE583}">
      <dgm:prSet phldrT="[Text]" custT="1"/>
      <dgm:spPr/>
      <dgm:t>
        <a:bodyPr/>
        <a:lstStyle/>
        <a:p>
          <a:r>
            <a:rPr lang="en-US" sz="2000" dirty="0"/>
            <a:t>Understanding </a:t>
          </a:r>
          <a:r>
            <a:rPr lang="en-US" sz="2000" dirty="0" err="1"/>
            <a:t>AtliQ’s</a:t>
          </a:r>
          <a:r>
            <a:rPr lang="en-US" sz="2000" dirty="0"/>
            <a:t> background and data related to company’s customers, products, sales, manufacturing costs </a:t>
          </a:r>
          <a:r>
            <a:rPr lang="en-US" sz="2000" dirty="0" err="1"/>
            <a:t>etc</a:t>
          </a:r>
          <a:r>
            <a:rPr lang="en-US" sz="2000" dirty="0"/>
            <a:t> by running </a:t>
          </a:r>
          <a:r>
            <a:rPr lang="en-US" sz="2000" dirty="0" err="1"/>
            <a:t>sql</a:t>
          </a:r>
          <a:r>
            <a:rPr lang="en-US" sz="2000" dirty="0"/>
            <a:t> queries in MySQL.</a:t>
          </a:r>
          <a:endParaRPr lang="en-IN" sz="2000" dirty="0"/>
        </a:p>
      </dgm:t>
    </dgm:pt>
    <dgm:pt modelId="{93EB1444-3A8E-45CC-9AAB-520F6A55E325}" type="parTrans" cxnId="{FDD135F3-0B20-409D-8438-52D0413A653A}">
      <dgm:prSet/>
      <dgm:spPr/>
      <dgm:t>
        <a:bodyPr/>
        <a:lstStyle/>
        <a:p>
          <a:endParaRPr lang="en-IN"/>
        </a:p>
      </dgm:t>
    </dgm:pt>
    <dgm:pt modelId="{14A5A160-CBD5-48B2-BDA0-7E56528E1B53}" type="sibTrans" cxnId="{FDD135F3-0B20-409D-8438-52D0413A653A}">
      <dgm:prSet/>
      <dgm:spPr/>
      <dgm:t>
        <a:bodyPr/>
        <a:lstStyle/>
        <a:p>
          <a:endParaRPr lang="en-IN"/>
        </a:p>
      </dgm:t>
    </dgm:pt>
    <dgm:pt modelId="{4F487CEC-4318-41D3-B307-4BFCD72BFD16}">
      <dgm:prSet phldrT="[Text]" custT="1"/>
      <dgm:spPr/>
      <dgm:t>
        <a:bodyPr/>
        <a:lstStyle/>
        <a:p>
          <a:r>
            <a:rPr lang="en-US" sz="2000" dirty="0"/>
            <a:t>Query 10 ad hoc requests in MySQL</a:t>
          </a:r>
          <a:endParaRPr lang="en-IN" sz="2000" dirty="0"/>
        </a:p>
      </dgm:t>
    </dgm:pt>
    <dgm:pt modelId="{E8FEA398-BF7A-44D3-B3B5-CEFE56DCEBB8}" type="parTrans" cxnId="{47895156-AB4F-4338-A7A0-3AAED55D4D2A}">
      <dgm:prSet/>
      <dgm:spPr/>
      <dgm:t>
        <a:bodyPr/>
        <a:lstStyle/>
        <a:p>
          <a:endParaRPr lang="en-IN"/>
        </a:p>
      </dgm:t>
    </dgm:pt>
    <dgm:pt modelId="{50EA1610-E3CA-424F-B0D4-668B5DC0F170}" type="sibTrans" cxnId="{47895156-AB4F-4338-A7A0-3AAED55D4D2A}">
      <dgm:prSet/>
      <dgm:spPr/>
      <dgm:t>
        <a:bodyPr/>
        <a:lstStyle/>
        <a:p>
          <a:endParaRPr lang="en-IN"/>
        </a:p>
      </dgm:t>
    </dgm:pt>
    <dgm:pt modelId="{DBFA9FC4-AC11-402F-9C32-57E4DC293F27}">
      <dgm:prSet phldrT="[Text]" custT="1"/>
      <dgm:spPr/>
      <dgm:t>
        <a:bodyPr/>
        <a:lstStyle/>
        <a:p>
          <a:r>
            <a:rPr lang="en-US" sz="2000" dirty="0"/>
            <a:t>Then storing the query results as View in MySQL</a:t>
          </a:r>
          <a:endParaRPr lang="en-IN" sz="2000" dirty="0"/>
        </a:p>
      </dgm:t>
    </dgm:pt>
    <dgm:pt modelId="{041724C0-F907-486A-B1E9-6F4B01A39DE7}" type="parTrans" cxnId="{6421BC99-095F-4365-82A7-5B5FAFEF4C18}">
      <dgm:prSet/>
      <dgm:spPr/>
      <dgm:t>
        <a:bodyPr/>
        <a:lstStyle/>
        <a:p>
          <a:endParaRPr lang="en-IN"/>
        </a:p>
      </dgm:t>
    </dgm:pt>
    <dgm:pt modelId="{A64B3E4E-7039-4090-8A3E-14825947CF7B}" type="sibTrans" cxnId="{6421BC99-095F-4365-82A7-5B5FAFEF4C18}">
      <dgm:prSet/>
      <dgm:spPr/>
      <dgm:t>
        <a:bodyPr/>
        <a:lstStyle/>
        <a:p>
          <a:endParaRPr lang="en-IN"/>
        </a:p>
      </dgm:t>
    </dgm:pt>
    <dgm:pt modelId="{66CF8FCE-A6CF-4BE4-B630-F6B0814B5CCB}">
      <dgm:prSet/>
      <dgm:spPr/>
      <dgm:t>
        <a:bodyPr/>
        <a:lstStyle/>
        <a:p>
          <a:endParaRPr lang="en-IN"/>
        </a:p>
      </dgm:t>
    </dgm:pt>
    <dgm:pt modelId="{6AC4805F-A9A1-4D0F-A971-04E6BCB579B3}" type="parTrans" cxnId="{38B6ABC2-FFD2-4F60-AC3B-94D669DD7581}">
      <dgm:prSet/>
      <dgm:spPr/>
      <dgm:t>
        <a:bodyPr/>
        <a:lstStyle/>
        <a:p>
          <a:endParaRPr lang="en-IN"/>
        </a:p>
      </dgm:t>
    </dgm:pt>
    <dgm:pt modelId="{65E6DF73-E65E-4922-BC1A-D8774BDE943E}" type="sibTrans" cxnId="{38B6ABC2-FFD2-4F60-AC3B-94D669DD7581}">
      <dgm:prSet/>
      <dgm:spPr/>
      <dgm:t>
        <a:bodyPr/>
        <a:lstStyle/>
        <a:p>
          <a:endParaRPr lang="en-IN"/>
        </a:p>
      </dgm:t>
    </dgm:pt>
    <dgm:pt modelId="{1AC68FD7-FE02-4B49-9968-8E0E57ED1C64}">
      <dgm:prSet custT="1"/>
      <dgm:spPr/>
      <dgm:t>
        <a:bodyPr/>
        <a:lstStyle/>
        <a:p>
          <a:r>
            <a:rPr lang="en-US" sz="2000" dirty="0"/>
            <a:t>Loading all the views in Power BI for visualization.</a:t>
          </a:r>
          <a:endParaRPr lang="en-IN" sz="2000" dirty="0"/>
        </a:p>
      </dgm:t>
    </dgm:pt>
    <dgm:pt modelId="{7634EC06-D079-4E87-8B6D-6705224B78F9}" type="parTrans" cxnId="{89BF075A-D373-4F19-B7DC-77FF598B76CC}">
      <dgm:prSet/>
      <dgm:spPr/>
      <dgm:t>
        <a:bodyPr/>
        <a:lstStyle/>
        <a:p>
          <a:endParaRPr lang="en-IN"/>
        </a:p>
      </dgm:t>
    </dgm:pt>
    <dgm:pt modelId="{1DC56BF4-AF2C-41B7-82F0-2E89E1B4E9C6}" type="sibTrans" cxnId="{89BF075A-D373-4F19-B7DC-77FF598B76CC}">
      <dgm:prSet/>
      <dgm:spPr/>
      <dgm:t>
        <a:bodyPr/>
        <a:lstStyle/>
        <a:p>
          <a:endParaRPr lang="en-IN"/>
        </a:p>
      </dgm:t>
    </dgm:pt>
    <dgm:pt modelId="{AA9800B9-0A76-4539-8908-8E497F428C1A}">
      <dgm:prSet custT="1"/>
      <dgm:spPr/>
      <dgm:t>
        <a:bodyPr/>
        <a:lstStyle/>
        <a:p>
          <a:r>
            <a:rPr lang="en-US" sz="2000" dirty="0"/>
            <a:t>Then document the INSIGHTS in PowerPoint presentation.</a:t>
          </a:r>
          <a:endParaRPr lang="en-IN" sz="2000" dirty="0"/>
        </a:p>
      </dgm:t>
    </dgm:pt>
    <dgm:pt modelId="{EA038D78-5618-47D7-96B3-F0E75FF432C9}" type="parTrans" cxnId="{F70FCA3D-62E6-4105-A955-8B8CBD4BBDB8}">
      <dgm:prSet/>
      <dgm:spPr/>
      <dgm:t>
        <a:bodyPr/>
        <a:lstStyle/>
        <a:p>
          <a:endParaRPr lang="en-IN"/>
        </a:p>
      </dgm:t>
    </dgm:pt>
    <dgm:pt modelId="{73B02ADF-E2D9-49D1-A77B-0ADE08841C30}" type="sibTrans" cxnId="{F70FCA3D-62E6-4105-A955-8B8CBD4BBDB8}">
      <dgm:prSet/>
      <dgm:spPr/>
      <dgm:t>
        <a:bodyPr/>
        <a:lstStyle/>
        <a:p>
          <a:endParaRPr lang="en-IN"/>
        </a:p>
      </dgm:t>
    </dgm:pt>
    <dgm:pt modelId="{DCD11100-9170-4E0A-B4CE-2D1C740E87A2}">
      <dgm:prSet phldrT="[Text]" phldr="1"/>
      <dgm:spPr/>
      <dgm:t>
        <a:bodyPr/>
        <a:lstStyle/>
        <a:p>
          <a:endParaRPr lang="en-IN" dirty="0"/>
        </a:p>
      </dgm:t>
    </dgm:pt>
    <dgm:pt modelId="{264E79BD-B905-43C9-A964-159D8524AA1D}" type="sibTrans" cxnId="{57467D49-B142-4271-B497-B8D2B2B6DD66}">
      <dgm:prSet/>
      <dgm:spPr/>
      <dgm:t>
        <a:bodyPr/>
        <a:lstStyle/>
        <a:p>
          <a:endParaRPr lang="en-IN"/>
        </a:p>
      </dgm:t>
    </dgm:pt>
    <dgm:pt modelId="{08448590-92BC-42B6-A453-8ED330630641}" type="parTrans" cxnId="{57467D49-B142-4271-B497-B8D2B2B6DD66}">
      <dgm:prSet/>
      <dgm:spPr/>
      <dgm:t>
        <a:bodyPr/>
        <a:lstStyle/>
        <a:p>
          <a:endParaRPr lang="en-IN"/>
        </a:p>
      </dgm:t>
    </dgm:pt>
    <dgm:pt modelId="{E4803522-0C0C-4347-909C-64AB6945F863}" type="pres">
      <dgm:prSet presAssocID="{C92DA8B3-0837-43ED-A578-B8C149CD6F8C}" presName="linearFlow" presStyleCnt="0">
        <dgm:presLayoutVars>
          <dgm:dir/>
          <dgm:animLvl val="lvl"/>
          <dgm:resizeHandles val="exact"/>
        </dgm:presLayoutVars>
      </dgm:prSet>
      <dgm:spPr/>
    </dgm:pt>
    <dgm:pt modelId="{A015A8AB-29A4-4516-9E10-1D1E1833C591}" type="pres">
      <dgm:prSet presAssocID="{371A3F5E-245F-4862-9626-FE1B270B2A07}" presName="composite" presStyleCnt="0"/>
      <dgm:spPr/>
    </dgm:pt>
    <dgm:pt modelId="{D5119727-0A91-4234-9900-4CE9B9FE3201}" type="pres">
      <dgm:prSet presAssocID="{371A3F5E-245F-4862-9626-FE1B270B2A07}" presName="parentText" presStyleLbl="alignNode1" presStyleIdx="0" presStyleCnt="4">
        <dgm:presLayoutVars>
          <dgm:chMax val="1"/>
          <dgm:bulletEnabled val="1"/>
        </dgm:presLayoutVars>
      </dgm:prSet>
      <dgm:spPr/>
    </dgm:pt>
    <dgm:pt modelId="{6FA6588C-9BDB-47BE-9010-D48DB21A290A}" type="pres">
      <dgm:prSet presAssocID="{371A3F5E-245F-4862-9626-FE1B270B2A07}" presName="descendantText" presStyleLbl="alignAcc1" presStyleIdx="0" presStyleCnt="4" custLinFactNeighborX="0" custLinFactNeighborY="-5085">
        <dgm:presLayoutVars>
          <dgm:bulletEnabled val="1"/>
        </dgm:presLayoutVars>
      </dgm:prSet>
      <dgm:spPr/>
    </dgm:pt>
    <dgm:pt modelId="{BAF6BB90-A196-4D82-B934-05EB932B7FA0}" type="pres">
      <dgm:prSet presAssocID="{A55347A7-1F83-4D16-92F2-9348F083CC08}" presName="sp" presStyleCnt="0"/>
      <dgm:spPr/>
    </dgm:pt>
    <dgm:pt modelId="{5DCF4D8D-1289-4CC1-B4F1-9E3C9D9B76BA}" type="pres">
      <dgm:prSet presAssocID="{EC2ECD6C-8E9F-4618-A980-D27B599098A0}" presName="composite" presStyleCnt="0"/>
      <dgm:spPr/>
    </dgm:pt>
    <dgm:pt modelId="{BDBF086F-83C0-40A0-901F-B327C16BE175}" type="pres">
      <dgm:prSet presAssocID="{EC2ECD6C-8E9F-4618-A980-D27B599098A0}" presName="parentText" presStyleLbl="alignNode1" presStyleIdx="1" presStyleCnt="4">
        <dgm:presLayoutVars>
          <dgm:chMax val="1"/>
          <dgm:bulletEnabled val="1"/>
        </dgm:presLayoutVars>
      </dgm:prSet>
      <dgm:spPr/>
    </dgm:pt>
    <dgm:pt modelId="{8341DD59-14BC-409E-BF22-2DD92EA37E61}" type="pres">
      <dgm:prSet presAssocID="{EC2ECD6C-8E9F-4618-A980-D27B599098A0}" presName="descendantText" presStyleLbl="alignAcc1" presStyleIdx="1" presStyleCnt="4">
        <dgm:presLayoutVars>
          <dgm:bulletEnabled val="1"/>
        </dgm:presLayoutVars>
      </dgm:prSet>
      <dgm:spPr/>
    </dgm:pt>
    <dgm:pt modelId="{2A7A85CE-49F0-4680-8B8E-B7C41A49346A}" type="pres">
      <dgm:prSet presAssocID="{5A5CDD54-03A6-424B-97FF-7567023D54BC}" presName="sp" presStyleCnt="0"/>
      <dgm:spPr/>
    </dgm:pt>
    <dgm:pt modelId="{A33421D8-C2F9-430D-9E64-4CD5B5A3CD62}" type="pres">
      <dgm:prSet presAssocID="{DCD11100-9170-4E0A-B4CE-2D1C740E87A2}" presName="composite" presStyleCnt="0"/>
      <dgm:spPr/>
    </dgm:pt>
    <dgm:pt modelId="{3F27912D-B7EF-47F5-88A0-3A4C1EB6B34F}" type="pres">
      <dgm:prSet presAssocID="{DCD11100-9170-4E0A-B4CE-2D1C740E87A2}" presName="parentText" presStyleLbl="alignNode1" presStyleIdx="2" presStyleCnt="4">
        <dgm:presLayoutVars>
          <dgm:chMax val="1"/>
          <dgm:bulletEnabled val="1"/>
        </dgm:presLayoutVars>
      </dgm:prSet>
      <dgm:spPr/>
    </dgm:pt>
    <dgm:pt modelId="{AD0298F8-226D-4285-B24C-1E9904F4B1C4}" type="pres">
      <dgm:prSet presAssocID="{DCD11100-9170-4E0A-B4CE-2D1C740E87A2}" presName="descendantText" presStyleLbl="alignAcc1" presStyleIdx="2" presStyleCnt="4">
        <dgm:presLayoutVars>
          <dgm:bulletEnabled val="1"/>
        </dgm:presLayoutVars>
      </dgm:prSet>
      <dgm:spPr/>
    </dgm:pt>
    <dgm:pt modelId="{E311240B-07CA-4BC6-9B11-7DF83C41C626}" type="pres">
      <dgm:prSet presAssocID="{264E79BD-B905-43C9-A964-159D8524AA1D}" presName="sp" presStyleCnt="0"/>
      <dgm:spPr/>
    </dgm:pt>
    <dgm:pt modelId="{304B33AB-DA3C-480A-AB2E-BC5D4EE4EDE0}" type="pres">
      <dgm:prSet presAssocID="{66CF8FCE-A6CF-4BE4-B630-F6B0814B5CCB}" presName="composite" presStyleCnt="0"/>
      <dgm:spPr/>
    </dgm:pt>
    <dgm:pt modelId="{F42E1D84-790F-4AFB-92C8-C15B7CED613D}" type="pres">
      <dgm:prSet presAssocID="{66CF8FCE-A6CF-4BE4-B630-F6B0814B5CCB}" presName="parentText" presStyleLbl="alignNode1" presStyleIdx="3" presStyleCnt="4">
        <dgm:presLayoutVars>
          <dgm:chMax val="1"/>
          <dgm:bulletEnabled val="1"/>
        </dgm:presLayoutVars>
      </dgm:prSet>
      <dgm:spPr/>
    </dgm:pt>
    <dgm:pt modelId="{A76F898D-745D-4F60-9D86-8416FDD220BD}" type="pres">
      <dgm:prSet presAssocID="{66CF8FCE-A6CF-4BE4-B630-F6B0814B5CCB}" presName="descendantText" presStyleLbl="alignAcc1" presStyleIdx="3" presStyleCnt="4">
        <dgm:presLayoutVars>
          <dgm:bulletEnabled val="1"/>
        </dgm:presLayoutVars>
      </dgm:prSet>
      <dgm:spPr/>
    </dgm:pt>
  </dgm:ptLst>
  <dgm:cxnLst>
    <dgm:cxn modelId="{26BA0228-DAA5-4793-BA01-F64DB9F99932}" type="presOf" srcId="{EC2ECD6C-8E9F-4618-A980-D27B599098A0}" destId="{BDBF086F-83C0-40A0-901F-B327C16BE175}" srcOrd="0" destOrd="0" presId="urn:microsoft.com/office/officeart/2005/8/layout/chevron2"/>
    <dgm:cxn modelId="{A5D9AA37-CADD-4A69-8B97-30C1397581BD}" srcId="{C92DA8B3-0837-43ED-A578-B8C149CD6F8C}" destId="{EC2ECD6C-8E9F-4618-A980-D27B599098A0}" srcOrd="1" destOrd="0" parTransId="{F9AE622C-2D16-4623-8168-F5BCE18FE82A}" sibTransId="{5A5CDD54-03A6-424B-97FF-7567023D54BC}"/>
    <dgm:cxn modelId="{F70FCA3D-62E6-4105-A955-8B8CBD4BBDB8}" srcId="{66CF8FCE-A6CF-4BE4-B630-F6B0814B5CCB}" destId="{AA9800B9-0A76-4539-8908-8E497F428C1A}" srcOrd="1" destOrd="0" parTransId="{EA038D78-5618-47D7-96B3-F0E75FF432C9}" sibTransId="{73B02ADF-E2D9-49D1-A77B-0ADE08841C30}"/>
    <dgm:cxn modelId="{8356E45C-F2A1-42E6-A41F-A108E38EA084}" type="presOf" srcId="{1866C790-9446-42A7-A6CF-6DF8032FE583}" destId="{8341DD59-14BC-409E-BF22-2DD92EA37E61}" srcOrd="0" destOrd="0" presId="urn:microsoft.com/office/officeart/2005/8/layout/chevron2"/>
    <dgm:cxn modelId="{57467D49-B142-4271-B497-B8D2B2B6DD66}" srcId="{C92DA8B3-0837-43ED-A578-B8C149CD6F8C}" destId="{DCD11100-9170-4E0A-B4CE-2D1C740E87A2}" srcOrd="2" destOrd="0" parTransId="{08448590-92BC-42B6-A453-8ED330630641}" sibTransId="{264E79BD-B905-43C9-A964-159D8524AA1D}"/>
    <dgm:cxn modelId="{DA4BC154-243C-422B-8C20-36A065300A2A}" type="presOf" srcId="{DBFA9FC4-AC11-402F-9C32-57E4DC293F27}" destId="{AD0298F8-226D-4285-B24C-1E9904F4B1C4}" srcOrd="0" destOrd="1" presId="urn:microsoft.com/office/officeart/2005/8/layout/chevron2"/>
    <dgm:cxn modelId="{FD60C675-42EA-487A-98B4-94F142366684}" srcId="{C92DA8B3-0837-43ED-A578-B8C149CD6F8C}" destId="{371A3F5E-245F-4862-9626-FE1B270B2A07}" srcOrd="0" destOrd="0" parTransId="{8655555D-2784-46C9-B71B-BF6E575F1E46}" sibTransId="{A55347A7-1F83-4D16-92F2-9348F083CC08}"/>
    <dgm:cxn modelId="{47895156-AB4F-4338-A7A0-3AAED55D4D2A}" srcId="{DCD11100-9170-4E0A-B4CE-2D1C740E87A2}" destId="{4F487CEC-4318-41D3-B307-4BFCD72BFD16}" srcOrd="0" destOrd="0" parTransId="{E8FEA398-BF7A-44D3-B3B5-CEFE56DCEBB8}" sibTransId="{50EA1610-E3CA-424F-B0D4-668B5DC0F170}"/>
    <dgm:cxn modelId="{89BF075A-D373-4F19-B7DC-77FF598B76CC}" srcId="{66CF8FCE-A6CF-4BE4-B630-F6B0814B5CCB}" destId="{1AC68FD7-FE02-4B49-9968-8E0E57ED1C64}" srcOrd="0" destOrd="0" parTransId="{7634EC06-D079-4E87-8B6D-6705224B78F9}" sibTransId="{1DC56BF4-AF2C-41B7-82F0-2E89E1B4E9C6}"/>
    <dgm:cxn modelId="{9ACE2E7C-1C0B-4C09-93E4-32ED6E7A6822}" type="presOf" srcId="{C92DA8B3-0837-43ED-A578-B8C149CD6F8C}" destId="{E4803522-0C0C-4347-909C-64AB6945F863}" srcOrd="0" destOrd="0" presId="urn:microsoft.com/office/officeart/2005/8/layout/chevron2"/>
    <dgm:cxn modelId="{DC84EA7F-7F19-42F7-A29C-AC8BD89C8D3B}" type="presOf" srcId="{1AC68FD7-FE02-4B49-9968-8E0E57ED1C64}" destId="{A76F898D-745D-4F60-9D86-8416FDD220BD}" srcOrd="0" destOrd="0" presId="urn:microsoft.com/office/officeart/2005/8/layout/chevron2"/>
    <dgm:cxn modelId="{6421BC99-095F-4365-82A7-5B5FAFEF4C18}" srcId="{DCD11100-9170-4E0A-B4CE-2D1C740E87A2}" destId="{DBFA9FC4-AC11-402F-9C32-57E4DC293F27}" srcOrd="1" destOrd="0" parTransId="{041724C0-F907-486A-B1E9-6F4B01A39DE7}" sibTransId="{A64B3E4E-7039-4090-8A3E-14825947CF7B}"/>
    <dgm:cxn modelId="{8D65419A-BAEE-44DB-96DE-B8EB0DB55450}" type="presOf" srcId="{371A3F5E-245F-4862-9626-FE1B270B2A07}" destId="{D5119727-0A91-4234-9900-4CE9B9FE3201}" srcOrd="0" destOrd="0" presId="urn:microsoft.com/office/officeart/2005/8/layout/chevron2"/>
    <dgm:cxn modelId="{2AED74A7-2C7F-499D-ADF6-64F781558263}" type="presOf" srcId="{4F487CEC-4318-41D3-B307-4BFCD72BFD16}" destId="{AD0298F8-226D-4285-B24C-1E9904F4B1C4}" srcOrd="0" destOrd="0" presId="urn:microsoft.com/office/officeart/2005/8/layout/chevron2"/>
    <dgm:cxn modelId="{3D3C0EAD-2B08-4D0A-9C36-C07E7809DFBF}" type="presOf" srcId="{934837AE-B1A1-49F6-AE7C-0C22A6AF345B}" destId="{6FA6588C-9BDB-47BE-9010-D48DB21A290A}" srcOrd="0" destOrd="0" presId="urn:microsoft.com/office/officeart/2005/8/layout/chevron2"/>
    <dgm:cxn modelId="{38B6ABC2-FFD2-4F60-AC3B-94D669DD7581}" srcId="{C92DA8B3-0837-43ED-A578-B8C149CD6F8C}" destId="{66CF8FCE-A6CF-4BE4-B630-F6B0814B5CCB}" srcOrd="3" destOrd="0" parTransId="{6AC4805F-A9A1-4D0F-A971-04E6BCB579B3}" sibTransId="{65E6DF73-E65E-4922-BC1A-D8774BDE943E}"/>
    <dgm:cxn modelId="{790FC0D0-CAD4-40B6-BD3A-EDDA69A3649B}" type="presOf" srcId="{66CF8FCE-A6CF-4BE4-B630-F6B0814B5CCB}" destId="{F42E1D84-790F-4AFB-92C8-C15B7CED613D}" srcOrd="0" destOrd="0" presId="urn:microsoft.com/office/officeart/2005/8/layout/chevron2"/>
    <dgm:cxn modelId="{A8406EF0-5689-41F3-AD1C-5B8CF0F1CACA}" type="presOf" srcId="{AA9800B9-0A76-4539-8908-8E497F428C1A}" destId="{A76F898D-745D-4F60-9D86-8416FDD220BD}" srcOrd="0" destOrd="1" presId="urn:microsoft.com/office/officeart/2005/8/layout/chevron2"/>
    <dgm:cxn modelId="{FDD135F3-0B20-409D-8438-52D0413A653A}" srcId="{EC2ECD6C-8E9F-4618-A980-D27B599098A0}" destId="{1866C790-9446-42A7-A6CF-6DF8032FE583}" srcOrd="0" destOrd="0" parTransId="{93EB1444-3A8E-45CC-9AAB-520F6A55E325}" sibTransId="{14A5A160-CBD5-48B2-BDA0-7E56528E1B53}"/>
    <dgm:cxn modelId="{BBA17EF8-A38A-412B-A0B8-0A57DD6E3B8A}" srcId="{371A3F5E-245F-4862-9626-FE1B270B2A07}" destId="{934837AE-B1A1-49F6-AE7C-0C22A6AF345B}" srcOrd="0" destOrd="0" parTransId="{0EFF17EB-0E4F-4E4F-ADDE-BA5E90005F6B}" sibTransId="{9F906A5C-6C75-432E-9CF3-07508098D4F8}"/>
    <dgm:cxn modelId="{8B78C2F9-6A72-4216-A587-AC889583E152}" type="presOf" srcId="{DCD11100-9170-4E0A-B4CE-2D1C740E87A2}" destId="{3F27912D-B7EF-47F5-88A0-3A4C1EB6B34F}" srcOrd="0" destOrd="0" presId="urn:microsoft.com/office/officeart/2005/8/layout/chevron2"/>
    <dgm:cxn modelId="{6638615C-DFDF-4F7E-BEBE-691A9024AE04}" type="presParOf" srcId="{E4803522-0C0C-4347-909C-64AB6945F863}" destId="{A015A8AB-29A4-4516-9E10-1D1E1833C591}" srcOrd="0" destOrd="0" presId="urn:microsoft.com/office/officeart/2005/8/layout/chevron2"/>
    <dgm:cxn modelId="{6EA74C45-61C3-474F-BC7B-D7A673CB9CD7}" type="presParOf" srcId="{A015A8AB-29A4-4516-9E10-1D1E1833C591}" destId="{D5119727-0A91-4234-9900-4CE9B9FE3201}" srcOrd="0" destOrd="0" presId="urn:microsoft.com/office/officeart/2005/8/layout/chevron2"/>
    <dgm:cxn modelId="{8C11AA6D-968C-4973-99CC-EF6982A2AFC4}" type="presParOf" srcId="{A015A8AB-29A4-4516-9E10-1D1E1833C591}" destId="{6FA6588C-9BDB-47BE-9010-D48DB21A290A}" srcOrd="1" destOrd="0" presId="urn:microsoft.com/office/officeart/2005/8/layout/chevron2"/>
    <dgm:cxn modelId="{7CA245BF-47C4-4FAC-97D1-E671315C1835}" type="presParOf" srcId="{E4803522-0C0C-4347-909C-64AB6945F863}" destId="{BAF6BB90-A196-4D82-B934-05EB932B7FA0}" srcOrd="1" destOrd="0" presId="urn:microsoft.com/office/officeart/2005/8/layout/chevron2"/>
    <dgm:cxn modelId="{E305CE25-6627-4E02-8D3A-51FE2C4FCB00}" type="presParOf" srcId="{E4803522-0C0C-4347-909C-64AB6945F863}" destId="{5DCF4D8D-1289-4CC1-B4F1-9E3C9D9B76BA}" srcOrd="2" destOrd="0" presId="urn:microsoft.com/office/officeart/2005/8/layout/chevron2"/>
    <dgm:cxn modelId="{0FFCFC53-75B9-49AE-B701-08C6B6A41F1A}" type="presParOf" srcId="{5DCF4D8D-1289-4CC1-B4F1-9E3C9D9B76BA}" destId="{BDBF086F-83C0-40A0-901F-B327C16BE175}" srcOrd="0" destOrd="0" presId="urn:microsoft.com/office/officeart/2005/8/layout/chevron2"/>
    <dgm:cxn modelId="{853E05F4-7E50-48E5-BF9F-8806F84F46B8}" type="presParOf" srcId="{5DCF4D8D-1289-4CC1-B4F1-9E3C9D9B76BA}" destId="{8341DD59-14BC-409E-BF22-2DD92EA37E61}" srcOrd="1" destOrd="0" presId="urn:microsoft.com/office/officeart/2005/8/layout/chevron2"/>
    <dgm:cxn modelId="{C7D5E56E-2387-493A-8AA4-E23BFFC76B05}" type="presParOf" srcId="{E4803522-0C0C-4347-909C-64AB6945F863}" destId="{2A7A85CE-49F0-4680-8B8E-B7C41A49346A}" srcOrd="3" destOrd="0" presId="urn:microsoft.com/office/officeart/2005/8/layout/chevron2"/>
    <dgm:cxn modelId="{B9E35981-54FE-4730-82D0-03AF86367FD9}" type="presParOf" srcId="{E4803522-0C0C-4347-909C-64AB6945F863}" destId="{A33421D8-C2F9-430D-9E64-4CD5B5A3CD62}" srcOrd="4" destOrd="0" presId="urn:microsoft.com/office/officeart/2005/8/layout/chevron2"/>
    <dgm:cxn modelId="{7801D7B9-F693-46CD-819B-C2FDC3DB5024}" type="presParOf" srcId="{A33421D8-C2F9-430D-9E64-4CD5B5A3CD62}" destId="{3F27912D-B7EF-47F5-88A0-3A4C1EB6B34F}" srcOrd="0" destOrd="0" presId="urn:microsoft.com/office/officeart/2005/8/layout/chevron2"/>
    <dgm:cxn modelId="{D90BA681-6956-455B-A91D-1EAA73CC4A32}" type="presParOf" srcId="{A33421D8-C2F9-430D-9E64-4CD5B5A3CD62}" destId="{AD0298F8-226D-4285-B24C-1E9904F4B1C4}" srcOrd="1" destOrd="0" presId="urn:microsoft.com/office/officeart/2005/8/layout/chevron2"/>
    <dgm:cxn modelId="{B60109C1-F1E0-4694-8CBD-4C8DB8AA6CA8}" type="presParOf" srcId="{E4803522-0C0C-4347-909C-64AB6945F863}" destId="{E311240B-07CA-4BC6-9B11-7DF83C41C626}" srcOrd="5" destOrd="0" presId="urn:microsoft.com/office/officeart/2005/8/layout/chevron2"/>
    <dgm:cxn modelId="{AB99D3B3-A174-4992-BEA0-37B77FFD7966}" type="presParOf" srcId="{E4803522-0C0C-4347-909C-64AB6945F863}" destId="{304B33AB-DA3C-480A-AB2E-BC5D4EE4EDE0}" srcOrd="6" destOrd="0" presId="urn:microsoft.com/office/officeart/2005/8/layout/chevron2"/>
    <dgm:cxn modelId="{2197F838-5E6D-41DD-A71B-EB30DBA891A7}" type="presParOf" srcId="{304B33AB-DA3C-480A-AB2E-BC5D4EE4EDE0}" destId="{F42E1D84-790F-4AFB-92C8-C15B7CED613D}" srcOrd="0" destOrd="0" presId="urn:microsoft.com/office/officeart/2005/8/layout/chevron2"/>
    <dgm:cxn modelId="{86419DB6-418D-41FE-B0F9-38A1D52CF316}" type="presParOf" srcId="{304B33AB-DA3C-480A-AB2E-BC5D4EE4EDE0}" destId="{A76F898D-745D-4F60-9D86-8416FDD220B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33EC6-0413-473D-AD88-FB29CDF86152}">
      <dsp:nvSpPr>
        <dsp:cNvPr id="0" name=""/>
        <dsp:cNvSpPr/>
      </dsp:nvSpPr>
      <dsp:spPr>
        <a:xfrm>
          <a:off x="0" y="339204"/>
          <a:ext cx="8128000" cy="50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38E88A-4CE3-48AA-AC13-73871241DABC}">
      <dsp:nvSpPr>
        <dsp:cNvPr id="0" name=""/>
        <dsp:cNvSpPr/>
      </dsp:nvSpPr>
      <dsp:spPr>
        <a:xfrm>
          <a:off x="406400" y="44004"/>
          <a:ext cx="568960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kern="1200" dirty="0"/>
            <a:t>Problem Statement</a:t>
          </a:r>
          <a:endParaRPr lang="en-IN" sz="2000" kern="1200" dirty="0"/>
        </a:p>
      </dsp:txBody>
      <dsp:txXfrm>
        <a:off x="435221" y="72825"/>
        <a:ext cx="5631958" cy="532758"/>
      </dsp:txXfrm>
    </dsp:sp>
    <dsp:sp modelId="{2F36857B-5A63-43B5-AA7C-C4A5AD1D6F60}">
      <dsp:nvSpPr>
        <dsp:cNvPr id="0" name=""/>
        <dsp:cNvSpPr/>
      </dsp:nvSpPr>
      <dsp:spPr>
        <a:xfrm>
          <a:off x="0" y="1246405"/>
          <a:ext cx="8128000" cy="504000"/>
        </a:xfrm>
        <a:prstGeom prst="rect">
          <a:avLst/>
        </a:prstGeom>
        <a:solidFill>
          <a:schemeClr val="lt1">
            <a:alpha val="90000"/>
            <a:hueOff val="0"/>
            <a:satOff val="0"/>
            <a:lumOff val="0"/>
            <a:alphaOff val="0"/>
          </a:schemeClr>
        </a:solidFill>
        <a:ln w="12700" cap="flat" cmpd="sng" algn="ctr">
          <a:solidFill>
            <a:schemeClr val="accent3">
              <a:hueOff val="844962"/>
              <a:satOff val="-2786"/>
              <a:lumOff val="142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CA36CF-32EF-4D07-B0AF-8B6F91532402}">
      <dsp:nvSpPr>
        <dsp:cNvPr id="0" name=""/>
        <dsp:cNvSpPr/>
      </dsp:nvSpPr>
      <dsp:spPr>
        <a:xfrm>
          <a:off x="406400" y="951204"/>
          <a:ext cx="5689600" cy="590400"/>
        </a:xfrm>
        <a:prstGeom prst="roundRect">
          <a:avLst/>
        </a:prstGeom>
        <a:solidFill>
          <a:schemeClr val="accent3">
            <a:hueOff val="844962"/>
            <a:satOff val="-2786"/>
            <a:lumOff val="14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kern="1200" dirty="0"/>
            <a:t>Project Execution process</a:t>
          </a:r>
          <a:endParaRPr lang="en-IN" sz="2000" kern="1200" dirty="0"/>
        </a:p>
      </dsp:txBody>
      <dsp:txXfrm>
        <a:off x="435221" y="980025"/>
        <a:ext cx="5631958" cy="532758"/>
      </dsp:txXfrm>
    </dsp:sp>
    <dsp:sp modelId="{BC16DF1C-3D7B-4424-87DE-B71879634113}">
      <dsp:nvSpPr>
        <dsp:cNvPr id="0" name=""/>
        <dsp:cNvSpPr/>
      </dsp:nvSpPr>
      <dsp:spPr>
        <a:xfrm>
          <a:off x="0" y="2153605"/>
          <a:ext cx="8128000" cy="504000"/>
        </a:xfrm>
        <a:prstGeom prst="rect">
          <a:avLst/>
        </a:prstGeom>
        <a:solidFill>
          <a:schemeClr val="lt1">
            <a:alpha val="90000"/>
            <a:hueOff val="0"/>
            <a:satOff val="0"/>
            <a:lumOff val="0"/>
            <a:alphaOff val="0"/>
          </a:schemeClr>
        </a:solidFill>
        <a:ln w="12700" cap="flat" cmpd="sng" algn="ctr">
          <a:solidFill>
            <a:schemeClr val="accent3">
              <a:hueOff val="1689924"/>
              <a:satOff val="-5573"/>
              <a:lumOff val="2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416560" rIns="630823" bIns="142240" numCol="1" spcCol="1270" anchor="t" anchorCtr="0">
          <a:noAutofit/>
        </a:bodyPr>
        <a:lstStyle/>
        <a:p>
          <a:pPr marL="228600" lvl="1" indent="-228600" algn="l" defTabSz="889000">
            <a:lnSpc>
              <a:spcPct val="90000"/>
            </a:lnSpc>
            <a:spcBef>
              <a:spcPct val="0"/>
            </a:spcBef>
            <a:spcAft>
              <a:spcPct val="15000"/>
            </a:spcAft>
            <a:buChar char="•"/>
          </a:pPr>
          <a:endParaRPr lang="en-IN" sz="2000" kern="1200" dirty="0"/>
        </a:p>
      </dsp:txBody>
      <dsp:txXfrm>
        <a:off x="0" y="2153605"/>
        <a:ext cx="8128000" cy="504000"/>
      </dsp:txXfrm>
    </dsp:sp>
    <dsp:sp modelId="{11FC9669-4849-4A28-9E83-AF62A3F57BF6}">
      <dsp:nvSpPr>
        <dsp:cNvPr id="0" name=""/>
        <dsp:cNvSpPr/>
      </dsp:nvSpPr>
      <dsp:spPr>
        <a:xfrm>
          <a:off x="406400" y="1858405"/>
          <a:ext cx="5689600" cy="590400"/>
        </a:xfrm>
        <a:prstGeom prst="roundRect">
          <a:avLst/>
        </a:prstGeom>
        <a:solidFill>
          <a:schemeClr val="accent3">
            <a:hueOff val="1689924"/>
            <a:satOff val="-5573"/>
            <a:lumOff val="2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kern="1200" dirty="0"/>
            <a:t>Company’s background &amp; overview</a:t>
          </a:r>
          <a:endParaRPr lang="en-IN" sz="2000" kern="1200" dirty="0"/>
        </a:p>
      </dsp:txBody>
      <dsp:txXfrm>
        <a:off x="435221" y="1887226"/>
        <a:ext cx="5631958" cy="532758"/>
      </dsp:txXfrm>
    </dsp:sp>
    <dsp:sp modelId="{044ABABD-F308-43FD-9E4E-E294BCD4F480}">
      <dsp:nvSpPr>
        <dsp:cNvPr id="0" name=""/>
        <dsp:cNvSpPr/>
      </dsp:nvSpPr>
      <dsp:spPr>
        <a:xfrm>
          <a:off x="0" y="3060805"/>
          <a:ext cx="8128000" cy="504000"/>
        </a:xfrm>
        <a:prstGeom prst="rect">
          <a:avLst/>
        </a:prstGeom>
        <a:solidFill>
          <a:schemeClr val="lt1">
            <a:alpha val="90000"/>
            <a:hueOff val="0"/>
            <a:satOff val="0"/>
            <a:lumOff val="0"/>
            <a:alphaOff val="0"/>
          </a:schemeClr>
        </a:solidFill>
        <a:ln w="12700" cap="flat" cmpd="sng" algn="ctr">
          <a:solidFill>
            <a:schemeClr val="accent3">
              <a:hueOff val="2534886"/>
              <a:satOff val="-8359"/>
              <a:lumOff val="426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B0F2C6-157E-405C-8DB0-044660B0BA72}">
      <dsp:nvSpPr>
        <dsp:cNvPr id="0" name=""/>
        <dsp:cNvSpPr/>
      </dsp:nvSpPr>
      <dsp:spPr>
        <a:xfrm>
          <a:off x="406400" y="2765605"/>
          <a:ext cx="5689600" cy="590400"/>
        </a:xfrm>
        <a:prstGeom prst="roundRect">
          <a:avLst/>
        </a:prstGeom>
        <a:solidFill>
          <a:schemeClr val="accent3">
            <a:hueOff val="2534886"/>
            <a:satOff val="-8359"/>
            <a:lumOff val="42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kern="1200" dirty="0"/>
            <a:t>10 ad hoc requests &amp; Insights</a:t>
          </a:r>
          <a:endParaRPr lang="en-IN" sz="2000" kern="1200" dirty="0"/>
        </a:p>
      </dsp:txBody>
      <dsp:txXfrm>
        <a:off x="435221" y="2794426"/>
        <a:ext cx="5631958" cy="532758"/>
      </dsp:txXfrm>
    </dsp:sp>
    <dsp:sp modelId="{C0089C7A-9126-476E-B0D8-32F0A7D5EFA4}">
      <dsp:nvSpPr>
        <dsp:cNvPr id="0" name=""/>
        <dsp:cNvSpPr/>
      </dsp:nvSpPr>
      <dsp:spPr>
        <a:xfrm>
          <a:off x="0" y="3968005"/>
          <a:ext cx="8128000" cy="504000"/>
        </a:xfrm>
        <a:prstGeom prst="rect">
          <a:avLst/>
        </a:prstGeom>
        <a:solidFill>
          <a:schemeClr val="lt1">
            <a:alpha val="90000"/>
            <a:hueOff val="0"/>
            <a:satOff val="0"/>
            <a:lumOff val="0"/>
            <a:alphaOff val="0"/>
          </a:schemeClr>
        </a:solidFill>
        <a:ln w="12700" cap="flat" cmpd="sng" algn="ctr">
          <a:solidFill>
            <a:schemeClr val="accent3">
              <a:hueOff val="3379848"/>
              <a:satOff val="-11145"/>
              <a:lumOff val="568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28CF5C-E372-4F23-A5CD-52E5657FF165}">
      <dsp:nvSpPr>
        <dsp:cNvPr id="0" name=""/>
        <dsp:cNvSpPr/>
      </dsp:nvSpPr>
      <dsp:spPr>
        <a:xfrm>
          <a:off x="406400" y="3672805"/>
          <a:ext cx="5689600" cy="590400"/>
        </a:xfrm>
        <a:prstGeom prst="roundRect">
          <a:avLst/>
        </a:prstGeom>
        <a:solidFill>
          <a:schemeClr val="accent3">
            <a:hueOff val="3379848"/>
            <a:satOff val="-11145"/>
            <a:lumOff val="5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kern="1200" dirty="0"/>
            <a:t>Some additional insights</a:t>
          </a:r>
          <a:endParaRPr lang="en-IN" sz="2000" kern="1200" dirty="0"/>
        </a:p>
      </dsp:txBody>
      <dsp:txXfrm>
        <a:off x="435221" y="3701626"/>
        <a:ext cx="5631958"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19727-0A91-4234-9900-4CE9B9FE3201}">
      <dsp:nvSpPr>
        <dsp:cNvPr id="0" name=""/>
        <dsp:cNvSpPr/>
      </dsp:nvSpPr>
      <dsp:spPr>
        <a:xfrm rot="5400000">
          <a:off x="-205096" y="206830"/>
          <a:ext cx="1367309" cy="95711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endParaRPr lang="en-IN" sz="2600" kern="1200" dirty="0"/>
        </a:p>
      </dsp:txBody>
      <dsp:txXfrm rot="-5400000">
        <a:off x="1" y="480291"/>
        <a:ext cx="957116" cy="410193"/>
      </dsp:txXfrm>
    </dsp:sp>
    <dsp:sp modelId="{6FA6588C-9BDB-47BE-9010-D48DB21A290A}">
      <dsp:nvSpPr>
        <dsp:cNvPr id="0" name=""/>
        <dsp:cNvSpPr/>
      </dsp:nvSpPr>
      <dsp:spPr>
        <a:xfrm rot="5400000">
          <a:off x="5291982" y="-4334866"/>
          <a:ext cx="888751" cy="955848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Loading </a:t>
          </a:r>
          <a:r>
            <a:rPr lang="en-US" sz="2000" kern="1200" dirty="0" err="1"/>
            <a:t>AtliQ’s</a:t>
          </a:r>
          <a:r>
            <a:rPr lang="en-US" sz="2000" kern="1200" dirty="0"/>
            <a:t> database “gdb023” provided by </a:t>
          </a:r>
          <a:r>
            <a:rPr lang="en-US" sz="2000" kern="1200" dirty="0" err="1"/>
            <a:t>AtliQ’s</a:t>
          </a:r>
          <a:r>
            <a:rPr lang="en-US" sz="2000" kern="1200" dirty="0"/>
            <a:t> data analyst Tony Sharma, in MySQL.</a:t>
          </a:r>
          <a:endParaRPr lang="en-IN" sz="2000" kern="1200" dirty="0"/>
        </a:p>
      </dsp:txBody>
      <dsp:txXfrm rot="-5400000">
        <a:off x="957117" y="43384"/>
        <a:ext cx="9515098" cy="801981"/>
      </dsp:txXfrm>
    </dsp:sp>
    <dsp:sp modelId="{BDBF086F-83C0-40A0-901F-B327C16BE175}">
      <dsp:nvSpPr>
        <dsp:cNvPr id="0" name=""/>
        <dsp:cNvSpPr/>
      </dsp:nvSpPr>
      <dsp:spPr>
        <a:xfrm rot="5400000">
          <a:off x="-205096" y="1428711"/>
          <a:ext cx="1367309" cy="957116"/>
        </a:xfrm>
        <a:prstGeom prst="chevron">
          <a:avLst/>
        </a:prstGeom>
        <a:solidFill>
          <a:schemeClr val="accent3">
            <a:hueOff val="1126616"/>
            <a:satOff val="-3715"/>
            <a:lumOff val="1895"/>
            <a:alphaOff val="0"/>
          </a:schemeClr>
        </a:solidFill>
        <a:ln w="12700" cap="flat" cmpd="sng" algn="ctr">
          <a:solidFill>
            <a:schemeClr val="accent3">
              <a:hueOff val="1126616"/>
              <a:satOff val="-3715"/>
              <a:lumOff val="18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endParaRPr lang="en-IN" sz="2600" kern="1200" dirty="0"/>
        </a:p>
      </dsp:txBody>
      <dsp:txXfrm rot="-5400000">
        <a:off x="1" y="1702172"/>
        <a:ext cx="957116" cy="410193"/>
      </dsp:txXfrm>
    </dsp:sp>
    <dsp:sp modelId="{8341DD59-14BC-409E-BF22-2DD92EA37E61}">
      <dsp:nvSpPr>
        <dsp:cNvPr id="0" name=""/>
        <dsp:cNvSpPr/>
      </dsp:nvSpPr>
      <dsp:spPr>
        <a:xfrm rot="5400000">
          <a:off x="5291982" y="-3111250"/>
          <a:ext cx="888751" cy="9558483"/>
        </a:xfrm>
        <a:prstGeom prst="round2SameRect">
          <a:avLst/>
        </a:prstGeom>
        <a:solidFill>
          <a:schemeClr val="lt1">
            <a:alpha val="90000"/>
            <a:hueOff val="0"/>
            <a:satOff val="0"/>
            <a:lumOff val="0"/>
            <a:alphaOff val="0"/>
          </a:schemeClr>
        </a:solidFill>
        <a:ln w="12700" cap="flat" cmpd="sng" algn="ctr">
          <a:solidFill>
            <a:schemeClr val="accent3">
              <a:hueOff val="1126616"/>
              <a:satOff val="-3715"/>
              <a:lumOff val="18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Understanding </a:t>
          </a:r>
          <a:r>
            <a:rPr lang="en-US" sz="2000" kern="1200" dirty="0" err="1"/>
            <a:t>AtliQ’s</a:t>
          </a:r>
          <a:r>
            <a:rPr lang="en-US" sz="2000" kern="1200" dirty="0"/>
            <a:t> background and data related to company’s customers, products, sales, manufacturing costs </a:t>
          </a:r>
          <a:r>
            <a:rPr lang="en-US" sz="2000" kern="1200" dirty="0" err="1"/>
            <a:t>etc</a:t>
          </a:r>
          <a:r>
            <a:rPr lang="en-US" sz="2000" kern="1200" dirty="0"/>
            <a:t> by running </a:t>
          </a:r>
          <a:r>
            <a:rPr lang="en-US" sz="2000" kern="1200" dirty="0" err="1"/>
            <a:t>sql</a:t>
          </a:r>
          <a:r>
            <a:rPr lang="en-US" sz="2000" kern="1200" dirty="0"/>
            <a:t> queries in MySQL.</a:t>
          </a:r>
          <a:endParaRPr lang="en-IN" sz="2000" kern="1200" dirty="0"/>
        </a:p>
      </dsp:txBody>
      <dsp:txXfrm rot="-5400000">
        <a:off x="957117" y="1267000"/>
        <a:ext cx="9515098" cy="801981"/>
      </dsp:txXfrm>
    </dsp:sp>
    <dsp:sp modelId="{3F27912D-B7EF-47F5-88A0-3A4C1EB6B34F}">
      <dsp:nvSpPr>
        <dsp:cNvPr id="0" name=""/>
        <dsp:cNvSpPr/>
      </dsp:nvSpPr>
      <dsp:spPr>
        <a:xfrm rot="5400000">
          <a:off x="-205096" y="2650592"/>
          <a:ext cx="1367309" cy="957116"/>
        </a:xfrm>
        <a:prstGeom prst="chevron">
          <a:avLst/>
        </a:prstGeom>
        <a:solidFill>
          <a:schemeClr val="accent3">
            <a:hueOff val="2253232"/>
            <a:satOff val="-7430"/>
            <a:lumOff val="3790"/>
            <a:alphaOff val="0"/>
          </a:schemeClr>
        </a:solidFill>
        <a:ln w="12700" cap="flat" cmpd="sng" algn="ctr">
          <a:solidFill>
            <a:schemeClr val="accent3">
              <a:hueOff val="2253232"/>
              <a:satOff val="-7430"/>
              <a:lumOff val="37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endParaRPr lang="en-IN" sz="2600" kern="1200" dirty="0"/>
        </a:p>
      </dsp:txBody>
      <dsp:txXfrm rot="-5400000">
        <a:off x="1" y="2924053"/>
        <a:ext cx="957116" cy="410193"/>
      </dsp:txXfrm>
    </dsp:sp>
    <dsp:sp modelId="{AD0298F8-226D-4285-B24C-1E9904F4B1C4}">
      <dsp:nvSpPr>
        <dsp:cNvPr id="0" name=""/>
        <dsp:cNvSpPr/>
      </dsp:nvSpPr>
      <dsp:spPr>
        <a:xfrm rot="5400000">
          <a:off x="5291982" y="-1889369"/>
          <a:ext cx="888751" cy="9558483"/>
        </a:xfrm>
        <a:prstGeom prst="round2SameRect">
          <a:avLst/>
        </a:prstGeom>
        <a:solidFill>
          <a:schemeClr val="lt1">
            <a:alpha val="90000"/>
            <a:hueOff val="0"/>
            <a:satOff val="0"/>
            <a:lumOff val="0"/>
            <a:alphaOff val="0"/>
          </a:schemeClr>
        </a:solidFill>
        <a:ln w="12700" cap="flat" cmpd="sng" algn="ctr">
          <a:solidFill>
            <a:schemeClr val="accent3">
              <a:hueOff val="2253232"/>
              <a:satOff val="-7430"/>
              <a:lumOff val="37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Query 10 ad hoc requests in MySQL</a:t>
          </a:r>
          <a:endParaRPr lang="en-IN" sz="2000" kern="1200" dirty="0"/>
        </a:p>
        <a:p>
          <a:pPr marL="228600" lvl="1" indent="-228600" algn="l" defTabSz="889000">
            <a:lnSpc>
              <a:spcPct val="90000"/>
            </a:lnSpc>
            <a:spcBef>
              <a:spcPct val="0"/>
            </a:spcBef>
            <a:spcAft>
              <a:spcPct val="15000"/>
            </a:spcAft>
            <a:buChar char="•"/>
          </a:pPr>
          <a:r>
            <a:rPr lang="en-US" sz="2000" kern="1200" dirty="0"/>
            <a:t>Then storing the query results as View in MySQL</a:t>
          </a:r>
          <a:endParaRPr lang="en-IN" sz="2000" kern="1200" dirty="0"/>
        </a:p>
      </dsp:txBody>
      <dsp:txXfrm rot="-5400000">
        <a:off x="957117" y="2488881"/>
        <a:ext cx="9515098" cy="801981"/>
      </dsp:txXfrm>
    </dsp:sp>
    <dsp:sp modelId="{F42E1D84-790F-4AFB-92C8-C15B7CED613D}">
      <dsp:nvSpPr>
        <dsp:cNvPr id="0" name=""/>
        <dsp:cNvSpPr/>
      </dsp:nvSpPr>
      <dsp:spPr>
        <a:xfrm rot="5400000">
          <a:off x="-205096" y="3872473"/>
          <a:ext cx="1367309" cy="957116"/>
        </a:xfrm>
        <a:prstGeom prst="chevron">
          <a:avLst/>
        </a:prstGeom>
        <a:solidFill>
          <a:schemeClr val="accent3">
            <a:hueOff val="3379848"/>
            <a:satOff val="-11145"/>
            <a:lumOff val="5685"/>
            <a:alphaOff val="0"/>
          </a:schemeClr>
        </a:solidFill>
        <a:ln w="12700" cap="flat" cmpd="sng" algn="ctr">
          <a:solidFill>
            <a:schemeClr val="accent3">
              <a:hueOff val="3379848"/>
              <a:satOff val="-11145"/>
              <a:lumOff val="56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rot="-5400000">
        <a:off x="1" y="4145934"/>
        <a:ext cx="957116" cy="410193"/>
      </dsp:txXfrm>
    </dsp:sp>
    <dsp:sp modelId="{A76F898D-745D-4F60-9D86-8416FDD220BD}">
      <dsp:nvSpPr>
        <dsp:cNvPr id="0" name=""/>
        <dsp:cNvSpPr/>
      </dsp:nvSpPr>
      <dsp:spPr>
        <a:xfrm rot="5400000">
          <a:off x="5291982" y="-667489"/>
          <a:ext cx="888751" cy="9558483"/>
        </a:xfrm>
        <a:prstGeom prst="round2SameRect">
          <a:avLst/>
        </a:prstGeom>
        <a:solidFill>
          <a:schemeClr val="lt1">
            <a:alpha val="90000"/>
            <a:hueOff val="0"/>
            <a:satOff val="0"/>
            <a:lumOff val="0"/>
            <a:alphaOff val="0"/>
          </a:schemeClr>
        </a:solidFill>
        <a:ln w="12700" cap="flat" cmpd="sng" algn="ctr">
          <a:solidFill>
            <a:schemeClr val="accent3">
              <a:hueOff val="3379848"/>
              <a:satOff val="-11145"/>
              <a:lumOff val="56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Loading all the views in Power BI for visualization.</a:t>
          </a:r>
          <a:endParaRPr lang="en-IN" sz="2000" kern="1200" dirty="0"/>
        </a:p>
        <a:p>
          <a:pPr marL="228600" lvl="1" indent="-228600" algn="l" defTabSz="889000">
            <a:lnSpc>
              <a:spcPct val="90000"/>
            </a:lnSpc>
            <a:spcBef>
              <a:spcPct val="0"/>
            </a:spcBef>
            <a:spcAft>
              <a:spcPct val="15000"/>
            </a:spcAft>
            <a:buChar char="•"/>
          </a:pPr>
          <a:r>
            <a:rPr lang="en-US" sz="2000" kern="1200" dirty="0"/>
            <a:t>Then document the INSIGHTS in PowerPoint presentation.</a:t>
          </a:r>
          <a:endParaRPr lang="en-IN" sz="2000" kern="1200" dirty="0"/>
        </a:p>
      </dsp:txBody>
      <dsp:txXfrm rot="-5400000">
        <a:off x="957117" y="3710761"/>
        <a:ext cx="9515098" cy="80198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5144DC-87E9-45D9-A0DA-ED97163132C4}" type="datetimeFigureOut">
              <a:rPr lang="en-IN" smtClean="0"/>
              <a:t>23-03-2023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52A57-3837-4A72-8B54-14A12302B7F6}" type="slidenum">
              <a:rPr lang="en-IN" smtClean="0"/>
              <a:t>‹#›</a:t>
            </a:fld>
            <a:endParaRPr lang="en-IN"/>
          </a:p>
        </p:txBody>
      </p:sp>
    </p:spTree>
    <p:extLst>
      <p:ext uri="{BB962C8B-B14F-4D97-AF65-F5344CB8AC3E}">
        <p14:creationId xmlns:p14="http://schemas.microsoft.com/office/powerpoint/2010/main" val="3820662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52A57-3837-4A72-8B54-14A12302B7F6}" type="slidenum">
              <a:rPr lang="en-IN" smtClean="0"/>
              <a:t>5</a:t>
            </a:fld>
            <a:endParaRPr lang="en-IN"/>
          </a:p>
        </p:txBody>
      </p:sp>
    </p:spTree>
    <p:extLst>
      <p:ext uri="{BB962C8B-B14F-4D97-AF65-F5344CB8AC3E}">
        <p14:creationId xmlns:p14="http://schemas.microsoft.com/office/powerpoint/2010/main" val="750790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52A57-3837-4A72-8B54-14A12302B7F6}" type="slidenum">
              <a:rPr lang="en-IN" smtClean="0"/>
              <a:t>9</a:t>
            </a:fld>
            <a:endParaRPr lang="en-IN"/>
          </a:p>
        </p:txBody>
      </p:sp>
    </p:spTree>
    <p:extLst>
      <p:ext uri="{BB962C8B-B14F-4D97-AF65-F5344CB8AC3E}">
        <p14:creationId xmlns:p14="http://schemas.microsoft.com/office/powerpoint/2010/main" val="2116979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777CDB-B5AB-428B-BE5B-871764E3549E}"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3902598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77CDB-B5AB-428B-BE5B-871764E3549E}"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688498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77CDB-B5AB-428B-BE5B-871764E3549E}"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277008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77CDB-B5AB-428B-BE5B-871764E3549E}"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411831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77CDB-B5AB-428B-BE5B-871764E3549E}"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147521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777CDB-B5AB-428B-BE5B-871764E3549E}" type="datetimeFigureOut">
              <a:rPr lang="en-IN" smtClean="0"/>
              <a:t>23-03-2023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1631751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777CDB-B5AB-428B-BE5B-871764E3549E}" type="datetimeFigureOut">
              <a:rPr lang="en-IN" smtClean="0"/>
              <a:t>23-03-2023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50769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777CDB-B5AB-428B-BE5B-871764E3549E}" type="datetimeFigureOut">
              <a:rPr lang="en-IN" smtClean="0"/>
              <a:t>23-03-2023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1468265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77CDB-B5AB-428B-BE5B-871764E3549E}" type="datetimeFigureOut">
              <a:rPr lang="en-IN" smtClean="0"/>
              <a:t>23-03-2023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3846652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777CDB-B5AB-428B-BE5B-871764E3549E}" type="datetimeFigureOut">
              <a:rPr lang="en-IN" smtClean="0"/>
              <a:t>23-03-2023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179510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777CDB-B5AB-428B-BE5B-871764E3549E}" type="datetimeFigureOut">
              <a:rPr lang="en-IN" smtClean="0"/>
              <a:t>23-03-2023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FA0455-3638-44CE-BDB3-A208283A2C2E}" type="slidenum">
              <a:rPr lang="en-IN" smtClean="0"/>
              <a:t>‹#›</a:t>
            </a:fld>
            <a:endParaRPr lang="en-IN"/>
          </a:p>
        </p:txBody>
      </p:sp>
    </p:spTree>
    <p:extLst>
      <p:ext uri="{BB962C8B-B14F-4D97-AF65-F5344CB8AC3E}">
        <p14:creationId xmlns:p14="http://schemas.microsoft.com/office/powerpoint/2010/main" val="1797546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777CDB-B5AB-428B-BE5B-871764E3549E}" type="datetimeFigureOut">
              <a:rPr lang="en-IN" smtClean="0"/>
              <a:t>23-03-2023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A0455-3638-44CE-BDB3-A208283A2C2E}" type="slidenum">
              <a:rPr lang="en-IN" smtClean="0"/>
              <a:t>‹#›</a:t>
            </a:fld>
            <a:endParaRPr lang="en-IN"/>
          </a:p>
        </p:txBody>
      </p:sp>
    </p:spTree>
    <p:extLst>
      <p:ext uri="{BB962C8B-B14F-4D97-AF65-F5344CB8AC3E}">
        <p14:creationId xmlns:p14="http://schemas.microsoft.com/office/powerpoint/2010/main" val="110764226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51EF10-56C1-5644-CDCE-A2D6AAB6F51A}"/>
              </a:ext>
            </a:extLst>
          </p:cNvPr>
          <p:cNvPicPr>
            <a:picLocks noChangeAspect="1"/>
          </p:cNvPicPr>
          <p:nvPr/>
        </p:nvPicPr>
        <p:blipFill>
          <a:blip r:embed="rId2"/>
          <a:stretch>
            <a:fillRect/>
          </a:stretch>
        </p:blipFill>
        <p:spPr>
          <a:xfrm>
            <a:off x="0" y="0"/>
            <a:ext cx="12192000" cy="6740433"/>
          </a:xfrm>
          <a:prstGeom prst="rect">
            <a:avLst/>
          </a:prstGeom>
        </p:spPr>
      </p:pic>
      <p:sp>
        <p:nvSpPr>
          <p:cNvPr id="6" name="TextBox 5">
            <a:extLst>
              <a:ext uri="{FF2B5EF4-FFF2-40B4-BE49-F238E27FC236}">
                <a16:creationId xmlns:a16="http://schemas.microsoft.com/office/drawing/2014/main" id="{4A1A4B6B-DBF7-6AEE-7B4D-A678D15FFB08}"/>
              </a:ext>
            </a:extLst>
          </p:cNvPr>
          <p:cNvSpPr txBox="1"/>
          <p:nvPr/>
        </p:nvSpPr>
        <p:spPr>
          <a:xfrm>
            <a:off x="6036549" y="236514"/>
            <a:ext cx="6047296" cy="369332"/>
          </a:xfrm>
          <a:prstGeom prst="rect">
            <a:avLst/>
          </a:prstGeom>
          <a:noFill/>
        </p:spPr>
        <p:txBody>
          <a:bodyPr wrap="none" rtlCol="0">
            <a:spAutoFit/>
          </a:bodyPr>
          <a:lstStyle/>
          <a:p>
            <a:r>
              <a:rPr lang="en-US" dirty="0"/>
              <a:t>Domain: Consumer Goods | Function: Executive Management </a:t>
            </a:r>
            <a:endParaRPr lang="en-IN" dirty="0"/>
          </a:p>
        </p:txBody>
      </p:sp>
      <p:sp>
        <p:nvSpPr>
          <p:cNvPr id="7" name="TextBox 6">
            <a:extLst>
              <a:ext uri="{FF2B5EF4-FFF2-40B4-BE49-F238E27FC236}">
                <a16:creationId xmlns:a16="http://schemas.microsoft.com/office/drawing/2014/main" id="{62C2374D-BE14-592D-D3C2-ABAF133B4EB2}"/>
              </a:ext>
            </a:extLst>
          </p:cNvPr>
          <p:cNvSpPr txBox="1"/>
          <p:nvPr/>
        </p:nvSpPr>
        <p:spPr>
          <a:xfrm>
            <a:off x="6036549" y="6252154"/>
            <a:ext cx="3344890" cy="369332"/>
          </a:xfrm>
          <a:prstGeom prst="rect">
            <a:avLst/>
          </a:prstGeom>
          <a:noFill/>
        </p:spPr>
        <p:txBody>
          <a:bodyPr wrap="none" rtlCol="0">
            <a:spAutoFit/>
          </a:bodyPr>
          <a:lstStyle/>
          <a:p>
            <a:r>
              <a:rPr lang="en-IN" dirty="0"/>
              <a:t>Presentation by : SOUMYA GUPTA</a:t>
            </a:r>
          </a:p>
        </p:txBody>
      </p:sp>
    </p:spTree>
    <p:extLst>
      <p:ext uri="{BB962C8B-B14F-4D97-AF65-F5344CB8AC3E}">
        <p14:creationId xmlns:p14="http://schemas.microsoft.com/office/powerpoint/2010/main" val="4206273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1023-E5BD-888A-3599-E79878EED6C9}"/>
              </a:ext>
            </a:extLst>
          </p:cNvPr>
          <p:cNvSpPr>
            <a:spLocks noGrp="1"/>
          </p:cNvSpPr>
          <p:nvPr>
            <p:ph type="title"/>
          </p:nvPr>
        </p:nvSpPr>
        <p:spPr>
          <a:xfrm>
            <a:off x="914400" y="1"/>
            <a:ext cx="10439400" cy="681036"/>
          </a:xfrm>
        </p:spPr>
        <p:txBody>
          <a:bodyPr>
            <a:normAutofit/>
          </a:bodyPr>
          <a:lstStyle/>
          <a:p>
            <a:r>
              <a:rPr lang="en-US" sz="2800" dirty="0"/>
              <a:t>Get the products that have the highest and lowest manufacturing costs.</a:t>
            </a:r>
            <a:endParaRPr lang="en-IN" sz="2800" dirty="0"/>
          </a:p>
        </p:txBody>
      </p:sp>
      <p:sp>
        <p:nvSpPr>
          <p:cNvPr id="4" name="TextBox 3">
            <a:extLst>
              <a:ext uri="{FF2B5EF4-FFF2-40B4-BE49-F238E27FC236}">
                <a16:creationId xmlns:a16="http://schemas.microsoft.com/office/drawing/2014/main" id="{51CDD6B1-A1FA-F9D8-BD95-09B972AD4118}"/>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5</a:t>
            </a:r>
            <a:endParaRPr lang="en-IN" dirty="0"/>
          </a:p>
        </p:txBody>
      </p:sp>
      <p:pic>
        <p:nvPicPr>
          <p:cNvPr id="6" name="Picture 5">
            <a:extLst>
              <a:ext uri="{FF2B5EF4-FFF2-40B4-BE49-F238E27FC236}">
                <a16:creationId xmlns:a16="http://schemas.microsoft.com/office/drawing/2014/main" id="{1987BC70-2855-A19E-9E01-CCEA8EEB0760}"/>
              </a:ext>
            </a:extLst>
          </p:cNvPr>
          <p:cNvPicPr>
            <a:picLocks noChangeAspect="1"/>
          </p:cNvPicPr>
          <p:nvPr/>
        </p:nvPicPr>
        <p:blipFill>
          <a:blip r:embed="rId2"/>
          <a:stretch>
            <a:fillRect/>
          </a:stretch>
        </p:blipFill>
        <p:spPr>
          <a:xfrm>
            <a:off x="5010150" y="1780261"/>
            <a:ext cx="6343650" cy="1228725"/>
          </a:xfrm>
          <a:prstGeom prst="rect">
            <a:avLst/>
          </a:prstGeom>
        </p:spPr>
      </p:pic>
      <p:pic>
        <p:nvPicPr>
          <p:cNvPr id="8" name="Picture 7">
            <a:extLst>
              <a:ext uri="{FF2B5EF4-FFF2-40B4-BE49-F238E27FC236}">
                <a16:creationId xmlns:a16="http://schemas.microsoft.com/office/drawing/2014/main" id="{2F257F00-71B2-0803-E810-A3098D4828D8}"/>
              </a:ext>
            </a:extLst>
          </p:cNvPr>
          <p:cNvPicPr>
            <a:picLocks noChangeAspect="1"/>
          </p:cNvPicPr>
          <p:nvPr/>
        </p:nvPicPr>
        <p:blipFill rotWithShape="1">
          <a:blip r:embed="rId3"/>
          <a:srcRect l="5081" t="26375" r="27259" b="30896"/>
          <a:stretch/>
        </p:blipFill>
        <p:spPr>
          <a:xfrm>
            <a:off x="3942735" y="3534380"/>
            <a:ext cx="8249265" cy="2930328"/>
          </a:xfrm>
          <a:prstGeom prst="rect">
            <a:avLst/>
          </a:prstGeom>
        </p:spPr>
      </p:pic>
      <p:sp>
        <p:nvSpPr>
          <p:cNvPr id="9" name="TextBox 8">
            <a:extLst>
              <a:ext uri="{FF2B5EF4-FFF2-40B4-BE49-F238E27FC236}">
                <a16:creationId xmlns:a16="http://schemas.microsoft.com/office/drawing/2014/main" id="{554FAD6C-05E6-6B56-235E-FCDDABC5710D}"/>
              </a:ext>
            </a:extLst>
          </p:cNvPr>
          <p:cNvSpPr txBox="1"/>
          <p:nvPr/>
        </p:nvSpPr>
        <p:spPr>
          <a:xfrm>
            <a:off x="1266995" y="1738376"/>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
        <p:nvSpPr>
          <p:cNvPr id="10" name="TextBox 9">
            <a:extLst>
              <a:ext uri="{FF2B5EF4-FFF2-40B4-BE49-F238E27FC236}">
                <a16:creationId xmlns:a16="http://schemas.microsoft.com/office/drawing/2014/main" id="{6CBD0743-ACAE-4D6E-BF29-D533E8F1213C}"/>
              </a:ext>
            </a:extLst>
          </p:cNvPr>
          <p:cNvSpPr txBox="1"/>
          <p:nvPr/>
        </p:nvSpPr>
        <p:spPr>
          <a:xfrm>
            <a:off x="304873" y="2394623"/>
            <a:ext cx="3323229" cy="3693319"/>
          </a:xfrm>
          <a:prstGeom prst="rect">
            <a:avLst/>
          </a:prstGeom>
          <a:noFill/>
        </p:spPr>
        <p:txBody>
          <a:bodyPr wrap="square" rtlCol="0">
            <a:spAutoFit/>
          </a:bodyPr>
          <a:lstStyle/>
          <a:p>
            <a:r>
              <a:rPr lang="en-US" dirty="0"/>
              <a:t>➢ Accessories segment had the most increase(34) in unique products from 2020 to 2021. </a:t>
            </a:r>
          </a:p>
          <a:p>
            <a:endParaRPr lang="en-US" dirty="0"/>
          </a:p>
          <a:p>
            <a:r>
              <a:rPr lang="en-US" dirty="0"/>
              <a:t>➢ Percentage of change in product count from 2020 to 2021 had skyrocketed by 214% in desktop segment </a:t>
            </a:r>
          </a:p>
          <a:p>
            <a:endParaRPr lang="en-US" dirty="0"/>
          </a:p>
          <a:p>
            <a:r>
              <a:rPr lang="en-US" dirty="0"/>
              <a:t>➢ N &amp; S division(Networking and Storage segments) had the least increase(8) in products from 2020 to 2021.</a:t>
            </a:r>
            <a:endParaRPr lang="en-IN" b="1" dirty="0"/>
          </a:p>
        </p:txBody>
      </p:sp>
    </p:spTree>
    <p:extLst>
      <p:ext uri="{BB962C8B-B14F-4D97-AF65-F5344CB8AC3E}">
        <p14:creationId xmlns:p14="http://schemas.microsoft.com/office/powerpoint/2010/main" val="179686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05E2-4A4B-B9B0-B4E4-867CB313FCAE}"/>
              </a:ext>
            </a:extLst>
          </p:cNvPr>
          <p:cNvSpPr>
            <a:spLocks noGrp="1"/>
          </p:cNvSpPr>
          <p:nvPr>
            <p:ph type="title"/>
          </p:nvPr>
        </p:nvSpPr>
        <p:spPr>
          <a:xfrm>
            <a:off x="914400" y="29496"/>
            <a:ext cx="11267768" cy="1109493"/>
          </a:xfrm>
        </p:spPr>
        <p:txBody>
          <a:bodyPr>
            <a:normAutofit fontScale="90000"/>
          </a:bodyPr>
          <a:lstStyle/>
          <a:p>
            <a:r>
              <a:rPr lang="en-US" sz="2800" dirty="0"/>
              <a:t>Generate a report which contains the top 5 customers who received an average high </a:t>
            </a:r>
            <a:r>
              <a:rPr lang="en-US" sz="2800" dirty="0" err="1"/>
              <a:t>pre_invoice_discount_pct</a:t>
            </a:r>
            <a:r>
              <a:rPr lang="en-US" sz="2800" dirty="0"/>
              <a:t> for the fiscal year 2021 and in the Indian market.</a:t>
            </a:r>
            <a:endParaRPr lang="en-IN" sz="2800" dirty="0"/>
          </a:p>
        </p:txBody>
      </p:sp>
      <p:sp>
        <p:nvSpPr>
          <p:cNvPr id="4" name="TextBox 3">
            <a:extLst>
              <a:ext uri="{FF2B5EF4-FFF2-40B4-BE49-F238E27FC236}">
                <a16:creationId xmlns:a16="http://schemas.microsoft.com/office/drawing/2014/main" id="{07388882-5586-9E96-A8A6-97FB50A12DCE}"/>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6</a:t>
            </a:r>
            <a:endParaRPr lang="en-IN" dirty="0"/>
          </a:p>
        </p:txBody>
      </p:sp>
      <p:pic>
        <p:nvPicPr>
          <p:cNvPr id="6" name="Picture 5">
            <a:extLst>
              <a:ext uri="{FF2B5EF4-FFF2-40B4-BE49-F238E27FC236}">
                <a16:creationId xmlns:a16="http://schemas.microsoft.com/office/drawing/2014/main" id="{8C0BC982-A0F5-8655-42C9-7F0E0AD77F27}"/>
              </a:ext>
            </a:extLst>
          </p:cNvPr>
          <p:cNvPicPr>
            <a:picLocks noChangeAspect="1"/>
          </p:cNvPicPr>
          <p:nvPr/>
        </p:nvPicPr>
        <p:blipFill>
          <a:blip r:embed="rId2"/>
          <a:stretch>
            <a:fillRect/>
          </a:stretch>
        </p:blipFill>
        <p:spPr>
          <a:xfrm>
            <a:off x="9832" y="1355622"/>
            <a:ext cx="5819775" cy="1905000"/>
          </a:xfrm>
          <a:prstGeom prst="rect">
            <a:avLst/>
          </a:prstGeom>
        </p:spPr>
      </p:pic>
      <p:pic>
        <p:nvPicPr>
          <p:cNvPr id="8" name="Picture 7">
            <a:extLst>
              <a:ext uri="{FF2B5EF4-FFF2-40B4-BE49-F238E27FC236}">
                <a16:creationId xmlns:a16="http://schemas.microsoft.com/office/drawing/2014/main" id="{2E656A7F-FBE4-385E-B4CE-F2CB21186CD5}"/>
              </a:ext>
            </a:extLst>
          </p:cNvPr>
          <p:cNvPicPr>
            <a:picLocks noChangeAspect="1"/>
          </p:cNvPicPr>
          <p:nvPr/>
        </p:nvPicPr>
        <p:blipFill rotWithShape="1">
          <a:blip r:embed="rId3"/>
          <a:srcRect l="3388" t="24785" r="29677" b="17133"/>
          <a:stretch/>
        </p:blipFill>
        <p:spPr>
          <a:xfrm>
            <a:off x="5102942" y="2517059"/>
            <a:ext cx="7079226" cy="4340942"/>
          </a:xfrm>
          <a:prstGeom prst="rect">
            <a:avLst/>
          </a:prstGeom>
        </p:spPr>
      </p:pic>
      <p:sp>
        <p:nvSpPr>
          <p:cNvPr id="9" name="TextBox 8">
            <a:extLst>
              <a:ext uri="{FF2B5EF4-FFF2-40B4-BE49-F238E27FC236}">
                <a16:creationId xmlns:a16="http://schemas.microsoft.com/office/drawing/2014/main" id="{EFFE7923-5A2F-3806-AF08-E1F550796815}"/>
              </a:ext>
            </a:extLst>
          </p:cNvPr>
          <p:cNvSpPr txBox="1"/>
          <p:nvPr/>
        </p:nvSpPr>
        <p:spPr>
          <a:xfrm>
            <a:off x="1857762" y="3486881"/>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
        <p:nvSpPr>
          <p:cNvPr id="10" name="TextBox 9">
            <a:extLst>
              <a:ext uri="{FF2B5EF4-FFF2-40B4-BE49-F238E27FC236}">
                <a16:creationId xmlns:a16="http://schemas.microsoft.com/office/drawing/2014/main" id="{0A8C257C-BC9F-C55F-B5F2-7EBFE97E11FF}"/>
              </a:ext>
            </a:extLst>
          </p:cNvPr>
          <p:cNvSpPr txBox="1"/>
          <p:nvPr/>
        </p:nvSpPr>
        <p:spPr>
          <a:xfrm>
            <a:off x="88490" y="4082472"/>
            <a:ext cx="4746766" cy="2585323"/>
          </a:xfrm>
          <a:prstGeom prst="rect">
            <a:avLst/>
          </a:prstGeom>
          <a:noFill/>
        </p:spPr>
        <p:txBody>
          <a:bodyPr wrap="square" rtlCol="0">
            <a:spAutoFit/>
          </a:bodyPr>
          <a:lstStyle/>
          <a:p>
            <a:r>
              <a:rPr lang="en-US" dirty="0"/>
              <a:t>➢ Among </a:t>
            </a:r>
            <a:r>
              <a:rPr lang="en-US" dirty="0" err="1"/>
              <a:t>AtliQ’s</a:t>
            </a:r>
            <a:r>
              <a:rPr lang="en-US" dirty="0"/>
              <a:t> top 5 customers getting average high pre invoice discount exclusively in INDIAN market are Brick &amp; Mortar retailer Vivek, Ezone and Croma and the E- commerce retailer Amazon, Flipkart.</a:t>
            </a:r>
          </a:p>
          <a:p>
            <a:endParaRPr lang="en-US" dirty="0"/>
          </a:p>
          <a:p>
            <a:r>
              <a:rPr lang="en-US" dirty="0"/>
              <a:t>➢ Of these, Flipkart is the most valuable customer of Indian market in fiscal year 2021 receiving highest pre-invoice discount of 30% </a:t>
            </a:r>
            <a:endParaRPr lang="en-IN" dirty="0"/>
          </a:p>
        </p:txBody>
      </p:sp>
    </p:spTree>
    <p:extLst>
      <p:ext uri="{BB962C8B-B14F-4D97-AF65-F5344CB8AC3E}">
        <p14:creationId xmlns:p14="http://schemas.microsoft.com/office/powerpoint/2010/main" val="303813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63CD6-FA71-3F0D-7CF9-742668DD73C3}"/>
              </a:ext>
            </a:extLst>
          </p:cNvPr>
          <p:cNvSpPr>
            <a:spLocks noGrp="1"/>
          </p:cNvSpPr>
          <p:nvPr>
            <p:ph type="title"/>
          </p:nvPr>
        </p:nvSpPr>
        <p:spPr>
          <a:xfrm>
            <a:off x="914399" y="29496"/>
            <a:ext cx="11389895" cy="997199"/>
          </a:xfrm>
        </p:spPr>
        <p:txBody>
          <a:bodyPr>
            <a:normAutofit fontScale="90000"/>
          </a:bodyPr>
          <a:lstStyle/>
          <a:p>
            <a:r>
              <a:rPr lang="en-US" sz="2800" dirty="0"/>
              <a:t>Get the complete report of the Gross sales amount for the customer “</a:t>
            </a:r>
            <a:r>
              <a:rPr lang="en-US" sz="2800" dirty="0" err="1"/>
              <a:t>Atliq</a:t>
            </a:r>
            <a:r>
              <a:rPr lang="en-US" sz="2800" dirty="0"/>
              <a:t> Exclusive” for each month . This analysis helps to get an idea of low and high-performing months and take strategic decisions.</a:t>
            </a:r>
            <a:endParaRPr lang="en-IN" sz="2800" dirty="0"/>
          </a:p>
        </p:txBody>
      </p:sp>
      <p:sp>
        <p:nvSpPr>
          <p:cNvPr id="4" name="TextBox 3">
            <a:extLst>
              <a:ext uri="{FF2B5EF4-FFF2-40B4-BE49-F238E27FC236}">
                <a16:creationId xmlns:a16="http://schemas.microsoft.com/office/drawing/2014/main" id="{DCDD1075-A7A1-1310-105D-BD0EF002C04D}"/>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7</a:t>
            </a:r>
            <a:endParaRPr lang="en-IN" dirty="0"/>
          </a:p>
        </p:txBody>
      </p:sp>
      <p:pic>
        <p:nvPicPr>
          <p:cNvPr id="6" name="Picture 5">
            <a:extLst>
              <a:ext uri="{FF2B5EF4-FFF2-40B4-BE49-F238E27FC236}">
                <a16:creationId xmlns:a16="http://schemas.microsoft.com/office/drawing/2014/main" id="{BCF8831F-E91F-3869-EC32-EF09E356949A}"/>
              </a:ext>
            </a:extLst>
          </p:cNvPr>
          <p:cNvPicPr>
            <a:picLocks noChangeAspect="1"/>
          </p:cNvPicPr>
          <p:nvPr/>
        </p:nvPicPr>
        <p:blipFill rotWithShape="1">
          <a:blip r:embed="rId2"/>
          <a:srcRect l="18145" t="37706" r="60242" b="12401"/>
          <a:stretch/>
        </p:blipFill>
        <p:spPr>
          <a:xfrm>
            <a:off x="7138218" y="1026695"/>
            <a:ext cx="3805085" cy="4940932"/>
          </a:xfrm>
          <a:prstGeom prst="rect">
            <a:avLst/>
          </a:prstGeom>
        </p:spPr>
      </p:pic>
      <p:pic>
        <p:nvPicPr>
          <p:cNvPr id="8" name="Picture 7">
            <a:extLst>
              <a:ext uri="{FF2B5EF4-FFF2-40B4-BE49-F238E27FC236}">
                <a16:creationId xmlns:a16="http://schemas.microsoft.com/office/drawing/2014/main" id="{EAB21E44-1AA2-3DA2-A8A3-7C548F1A4B4F}"/>
              </a:ext>
            </a:extLst>
          </p:cNvPr>
          <p:cNvPicPr>
            <a:picLocks noChangeAspect="1"/>
          </p:cNvPicPr>
          <p:nvPr/>
        </p:nvPicPr>
        <p:blipFill rotWithShape="1">
          <a:blip r:embed="rId3"/>
          <a:srcRect l="18065" t="79183" r="59596" b="12975"/>
          <a:stretch/>
        </p:blipFill>
        <p:spPr>
          <a:xfrm>
            <a:off x="7138218" y="5967627"/>
            <a:ext cx="3805085" cy="751287"/>
          </a:xfrm>
          <a:prstGeom prst="rect">
            <a:avLst/>
          </a:prstGeom>
        </p:spPr>
      </p:pic>
      <p:sp>
        <p:nvSpPr>
          <p:cNvPr id="9" name="TextBox 8">
            <a:extLst>
              <a:ext uri="{FF2B5EF4-FFF2-40B4-BE49-F238E27FC236}">
                <a16:creationId xmlns:a16="http://schemas.microsoft.com/office/drawing/2014/main" id="{8AF380A0-E643-18B5-3A7C-AC6434A673BC}"/>
              </a:ext>
            </a:extLst>
          </p:cNvPr>
          <p:cNvSpPr txBox="1"/>
          <p:nvPr/>
        </p:nvSpPr>
        <p:spPr>
          <a:xfrm>
            <a:off x="2594350" y="1877755"/>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
        <p:nvSpPr>
          <p:cNvPr id="10" name="TextBox 9">
            <a:extLst>
              <a:ext uri="{FF2B5EF4-FFF2-40B4-BE49-F238E27FC236}">
                <a16:creationId xmlns:a16="http://schemas.microsoft.com/office/drawing/2014/main" id="{CDDBB761-59CD-7A9C-40CD-24B58D6ADC7B}"/>
              </a:ext>
            </a:extLst>
          </p:cNvPr>
          <p:cNvSpPr txBox="1"/>
          <p:nvPr/>
        </p:nvSpPr>
        <p:spPr>
          <a:xfrm>
            <a:off x="1087240" y="2654710"/>
            <a:ext cx="4689987" cy="2031325"/>
          </a:xfrm>
          <a:prstGeom prst="rect">
            <a:avLst/>
          </a:prstGeom>
          <a:noFill/>
        </p:spPr>
        <p:txBody>
          <a:bodyPr wrap="square" rtlCol="0">
            <a:spAutoFit/>
          </a:bodyPr>
          <a:lstStyle/>
          <a:p>
            <a:r>
              <a:rPr lang="en-US" dirty="0"/>
              <a:t>➢ Being a physical store </a:t>
            </a:r>
            <a:r>
              <a:rPr lang="en-US" dirty="0" err="1"/>
              <a:t>AtliQ</a:t>
            </a:r>
            <a:r>
              <a:rPr lang="en-US" dirty="0"/>
              <a:t>-Exclusive’s gross sales had significantly dropped during the lockdown period between March and August in FY 2020 due to COVID 19. However </a:t>
            </a:r>
            <a:r>
              <a:rPr lang="en-US" dirty="0" err="1"/>
              <a:t>AtliQ</a:t>
            </a:r>
            <a:r>
              <a:rPr lang="en-US" dirty="0"/>
              <a:t> recovered quickly after August and in November, it experienced the highest sales in last two fiscal years.</a:t>
            </a:r>
            <a:endParaRPr lang="en-IN" dirty="0"/>
          </a:p>
        </p:txBody>
      </p:sp>
    </p:spTree>
    <p:extLst>
      <p:ext uri="{BB962C8B-B14F-4D97-AF65-F5344CB8AC3E}">
        <p14:creationId xmlns:p14="http://schemas.microsoft.com/office/powerpoint/2010/main" val="80529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F8461D-0534-687B-B4C3-8DF59D5E9FB1}"/>
              </a:ext>
            </a:extLst>
          </p:cNvPr>
          <p:cNvPicPr>
            <a:picLocks noChangeAspect="1"/>
          </p:cNvPicPr>
          <p:nvPr/>
        </p:nvPicPr>
        <p:blipFill rotWithShape="1">
          <a:blip r:embed="rId2"/>
          <a:srcRect l="6613" t="32688" r="13064" b="9104"/>
          <a:stretch/>
        </p:blipFill>
        <p:spPr>
          <a:xfrm>
            <a:off x="608583" y="1543664"/>
            <a:ext cx="10974833" cy="4473678"/>
          </a:xfrm>
          <a:prstGeom prst="rect">
            <a:avLst/>
          </a:prstGeom>
        </p:spPr>
      </p:pic>
    </p:spTree>
    <p:extLst>
      <p:ext uri="{BB962C8B-B14F-4D97-AF65-F5344CB8AC3E}">
        <p14:creationId xmlns:p14="http://schemas.microsoft.com/office/powerpoint/2010/main" val="3933684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6618-F66D-5210-333C-8AB7B7049AAB}"/>
              </a:ext>
            </a:extLst>
          </p:cNvPr>
          <p:cNvSpPr>
            <a:spLocks noGrp="1"/>
          </p:cNvSpPr>
          <p:nvPr>
            <p:ph type="title"/>
          </p:nvPr>
        </p:nvSpPr>
        <p:spPr>
          <a:xfrm>
            <a:off x="914400" y="29496"/>
            <a:ext cx="10515600" cy="651541"/>
          </a:xfrm>
        </p:spPr>
        <p:txBody>
          <a:bodyPr>
            <a:normAutofit/>
          </a:bodyPr>
          <a:lstStyle/>
          <a:p>
            <a:r>
              <a:rPr lang="en-US" sz="2800" dirty="0"/>
              <a:t>In which quarter of 2020, got the maximum </a:t>
            </a:r>
            <a:r>
              <a:rPr lang="en-US" sz="2800" dirty="0" err="1"/>
              <a:t>total_sold_quantity</a:t>
            </a:r>
            <a:r>
              <a:rPr lang="en-US" sz="2800" dirty="0"/>
              <a:t>?</a:t>
            </a:r>
            <a:endParaRPr lang="en-IN" sz="2800" dirty="0"/>
          </a:p>
        </p:txBody>
      </p:sp>
      <p:sp>
        <p:nvSpPr>
          <p:cNvPr id="4" name="TextBox 3">
            <a:extLst>
              <a:ext uri="{FF2B5EF4-FFF2-40B4-BE49-F238E27FC236}">
                <a16:creationId xmlns:a16="http://schemas.microsoft.com/office/drawing/2014/main" id="{AAE9E1D2-A219-C85C-6FF5-52288280A371}"/>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8</a:t>
            </a:r>
            <a:endParaRPr lang="en-IN" dirty="0"/>
          </a:p>
        </p:txBody>
      </p:sp>
      <p:pic>
        <p:nvPicPr>
          <p:cNvPr id="8" name="Picture 7">
            <a:extLst>
              <a:ext uri="{FF2B5EF4-FFF2-40B4-BE49-F238E27FC236}">
                <a16:creationId xmlns:a16="http://schemas.microsoft.com/office/drawing/2014/main" id="{8D852D3A-C6DA-89F5-E251-FD194EEB34D4}"/>
              </a:ext>
            </a:extLst>
          </p:cNvPr>
          <p:cNvPicPr>
            <a:picLocks noChangeAspect="1"/>
          </p:cNvPicPr>
          <p:nvPr/>
        </p:nvPicPr>
        <p:blipFill rotWithShape="1">
          <a:blip r:embed="rId2"/>
          <a:srcRect l="5806" t="19498" r="27097" b="15269"/>
          <a:stretch/>
        </p:blipFill>
        <p:spPr>
          <a:xfrm>
            <a:off x="4011561" y="1070192"/>
            <a:ext cx="8180439" cy="4473679"/>
          </a:xfrm>
          <a:prstGeom prst="rect">
            <a:avLst/>
          </a:prstGeom>
        </p:spPr>
      </p:pic>
      <p:pic>
        <p:nvPicPr>
          <p:cNvPr id="10" name="Picture 9">
            <a:extLst>
              <a:ext uri="{FF2B5EF4-FFF2-40B4-BE49-F238E27FC236}">
                <a16:creationId xmlns:a16="http://schemas.microsoft.com/office/drawing/2014/main" id="{52AEE022-1A79-26EA-9F16-F8CB80FD1F9D}"/>
              </a:ext>
            </a:extLst>
          </p:cNvPr>
          <p:cNvPicPr>
            <a:picLocks noChangeAspect="1"/>
          </p:cNvPicPr>
          <p:nvPr/>
        </p:nvPicPr>
        <p:blipFill>
          <a:blip r:embed="rId3"/>
          <a:stretch>
            <a:fillRect/>
          </a:stretch>
        </p:blipFill>
        <p:spPr>
          <a:xfrm>
            <a:off x="331224" y="1248697"/>
            <a:ext cx="2857500" cy="1981200"/>
          </a:xfrm>
          <a:prstGeom prst="rect">
            <a:avLst/>
          </a:prstGeom>
        </p:spPr>
      </p:pic>
      <p:sp>
        <p:nvSpPr>
          <p:cNvPr id="11" name="TextBox 10">
            <a:extLst>
              <a:ext uri="{FF2B5EF4-FFF2-40B4-BE49-F238E27FC236}">
                <a16:creationId xmlns:a16="http://schemas.microsoft.com/office/drawing/2014/main" id="{FEA82B17-B1E6-ECCA-FCE9-6E03CAADB464}"/>
              </a:ext>
            </a:extLst>
          </p:cNvPr>
          <p:cNvSpPr txBox="1"/>
          <p:nvPr/>
        </p:nvSpPr>
        <p:spPr>
          <a:xfrm>
            <a:off x="1228995" y="3612891"/>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
        <p:nvSpPr>
          <p:cNvPr id="12" name="TextBox 11">
            <a:extLst>
              <a:ext uri="{FF2B5EF4-FFF2-40B4-BE49-F238E27FC236}">
                <a16:creationId xmlns:a16="http://schemas.microsoft.com/office/drawing/2014/main" id="{7DEB2D45-F310-E6B2-00BB-0DAA6035F927}"/>
              </a:ext>
            </a:extLst>
          </p:cNvPr>
          <p:cNvSpPr txBox="1"/>
          <p:nvPr/>
        </p:nvSpPr>
        <p:spPr>
          <a:xfrm>
            <a:off x="9833" y="4201415"/>
            <a:ext cx="3883742" cy="2031325"/>
          </a:xfrm>
          <a:prstGeom prst="rect">
            <a:avLst/>
          </a:prstGeom>
          <a:noFill/>
        </p:spPr>
        <p:txBody>
          <a:bodyPr wrap="square" rtlCol="0">
            <a:spAutoFit/>
          </a:bodyPr>
          <a:lstStyle/>
          <a:p>
            <a:r>
              <a:rPr lang="en-US" dirty="0"/>
              <a:t>➢ Quarter 1 (sept 2020- </a:t>
            </a:r>
            <a:r>
              <a:rPr lang="en-US" dirty="0" err="1"/>
              <a:t>nov</a:t>
            </a:r>
            <a:r>
              <a:rPr lang="en-US" dirty="0"/>
              <a:t> 2020) of FY 2020 got the maximum total sold quantity </a:t>
            </a:r>
          </a:p>
          <a:p>
            <a:endParaRPr lang="en-US" dirty="0"/>
          </a:p>
          <a:p>
            <a:r>
              <a:rPr lang="en-US" dirty="0"/>
              <a:t>➢ The sales dropped drastically in Q3(March, April, May) of FY 2020 due to shutdown in Covid 19. </a:t>
            </a:r>
          </a:p>
        </p:txBody>
      </p:sp>
    </p:spTree>
    <p:extLst>
      <p:ext uri="{BB962C8B-B14F-4D97-AF65-F5344CB8AC3E}">
        <p14:creationId xmlns:p14="http://schemas.microsoft.com/office/powerpoint/2010/main" val="3628486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622407-1F55-61C0-5A73-FECE65874867}"/>
              </a:ext>
            </a:extLst>
          </p:cNvPr>
          <p:cNvSpPr txBox="1"/>
          <p:nvPr/>
        </p:nvSpPr>
        <p:spPr>
          <a:xfrm>
            <a:off x="639099" y="1052052"/>
            <a:ext cx="8565192" cy="2585323"/>
          </a:xfrm>
          <a:prstGeom prst="rect">
            <a:avLst/>
          </a:prstGeom>
          <a:noFill/>
        </p:spPr>
        <p:txBody>
          <a:bodyPr wrap="square" rtlCol="0">
            <a:spAutoFit/>
          </a:bodyPr>
          <a:lstStyle/>
          <a:p>
            <a:r>
              <a:rPr lang="en-US" dirty="0"/>
              <a:t>➢ </a:t>
            </a:r>
            <a:r>
              <a:rPr lang="en-US" dirty="0" err="1"/>
              <a:t>AtliQ</a:t>
            </a:r>
            <a:r>
              <a:rPr lang="en-US" dirty="0"/>
              <a:t> survived quickly from pandemic and its sales skyrocketed by 143 % in Q4 from Q3. The hit was probably due to high demand of desktop, laptop for sudden rise of online classes, online conference, meetings, WFH in the shutdown period. Also </a:t>
            </a:r>
            <a:r>
              <a:rPr lang="en-US" dirty="0" err="1"/>
              <a:t>AtliQ’s</a:t>
            </a:r>
            <a:r>
              <a:rPr lang="en-US" dirty="0"/>
              <a:t> 72% customers are E-commerce and </a:t>
            </a:r>
            <a:r>
              <a:rPr lang="en-US" dirty="0" err="1"/>
              <a:t>AtliQ</a:t>
            </a:r>
            <a:r>
              <a:rPr lang="en-US" dirty="0"/>
              <a:t> upgraded their products in high demanding desktop segment, which is 214% (ref. req 4).</a:t>
            </a:r>
          </a:p>
          <a:p>
            <a:endParaRPr lang="en-US" dirty="0"/>
          </a:p>
          <a:p>
            <a:endParaRPr lang="en-US" dirty="0"/>
          </a:p>
          <a:p>
            <a:r>
              <a:rPr lang="en-US" b="1" dirty="0"/>
              <a:t> So </a:t>
            </a:r>
            <a:r>
              <a:rPr lang="en-US" b="1" dirty="0" err="1"/>
              <a:t>AtliQ</a:t>
            </a:r>
            <a:r>
              <a:rPr lang="en-US" b="1" dirty="0"/>
              <a:t> played strategically and took advantage of its strengths, which paid off. </a:t>
            </a:r>
            <a:endParaRPr lang="en-IN" b="1" dirty="0"/>
          </a:p>
          <a:p>
            <a:endParaRPr lang="en-IN" dirty="0"/>
          </a:p>
        </p:txBody>
      </p:sp>
    </p:spTree>
    <p:extLst>
      <p:ext uri="{BB962C8B-B14F-4D97-AF65-F5344CB8AC3E}">
        <p14:creationId xmlns:p14="http://schemas.microsoft.com/office/powerpoint/2010/main" val="2393318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007D-2622-62F7-E5AB-A626E3A888F7}"/>
              </a:ext>
            </a:extLst>
          </p:cNvPr>
          <p:cNvSpPr>
            <a:spLocks noGrp="1"/>
          </p:cNvSpPr>
          <p:nvPr>
            <p:ph type="title"/>
          </p:nvPr>
        </p:nvSpPr>
        <p:spPr>
          <a:xfrm>
            <a:off x="914400" y="1"/>
            <a:ext cx="11277600" cy="946484"/>
          </a:xfrm>
        </p:spPr>
        <p:txBody>
          <a:bodyPr>
            <a:normAutofit/>
          </a:bodyPr>
          <a:lstStyle/>
          <a:p>
            <a:r>
              <a:rPr lang="en-US" sz="2800" dirty="0"/>
              <a:t>Which channel helped to bring more gross sales in the fiscal year 2021 and the percentage of contribution?</a:t>
            </a:r>
            <a:endParaRPr lang="en-IN" sz="2800" dirty="0"/>
          </a:p>
        </p:txBody>
      </p:sp>
      <p:pic>
        <p:nvPicPr>
          <p:cNvPr id="8" name="Content Placeholder 7">
            <a:extLst>
              <a:ext uri="{FF2B5EF4-FFF2-40B4-BE49-F238E27FC236}">
                <a16:creationId xmlns:a16="http://schemas.microsoft.com/office/drawing/2014/main" id="{B096D6FE-08A4-A497-72AB-C3696AE2E5CE}"/>
              </a:ext>
            </a:extLst>
          </p:cNvPr>
          <p:cNvPicPr>
            <a:picLocks noGrp="1" noChangeAspect="1"/>
          </p:cNvPicPr>
          <p:nvPr>
            <p:ph idx="1"/>
          </p:nvPr>
        </p:nvPicPr>
        <p:blipFill rotWithShape="1">
          <a:blip r:embed="rId2"/>
          <a:srcRect l="19877" t="27188" r="23944" b="21745"/>
          <a:stretch/>
        </p:blipFill>
        <p:spPr>
          <a:xfrm>
            <a:off x="4827639" y="1513758"/>
            <a:ext cx="7364361" cy="4110294"/>
          </a:xfrm>
        </p:spPr>
      </p:pic>
      <p:sp>
        <p:nvSpPr>
          <p:cNvPr id="4" name="TextBox 3">
            <a:extLst>
              <a:ext uri="{FF2B5EF4-FFF2-40B4-BE49-F238E27FC236}">
                <a16:creationId xmlns:a16="http://schemas.microsoft.com/office/drawing/2014/main" id="{338DF43E-DEE6-CE88-3658-730BE460B789}"/>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9</a:t>
            </a:r>
            <a:endParaRPr lang="en-IN" dirty="0"/>
          </a:p>
        </p:txBody>
      </p:sp>
      <p:pic>
        <p:nvPicPr>
          <p:cNvPr id="6" name="Picture 5">
            <a:extLst>
              <a:ext uri="{FF2B5EF4-FFF2-40B4-BE49-F238E27FC236}">
                <a16:creationId xmlns:a16="http://schemas.microsoft.com/office/drawing/2014/main" id="{58FC1919-547D-77E1-D823-C9495ACB59E6}"/>
              </a:ext>
            </a:extLst>
          </p:cNvPr>
          <p:cNvPicPr>
            <a:picLocks noChangeAspect="1"/>
          </p:cNvPicPr>
          <p:nvPr/>
        </p:nvPicPr>
        <p:blipFill>
          <a:blip r:embed="rId3"/>
          <a:stretch>
            <a:fillRect/>
          </a:stretch>
        </p:blipFill>
        <p:spPr>
          <a:xfrm>
            <a:off x="304800" y="1687973"/>
            <a:ext cx="4267200" cy="1438275"/>
          </a:xfrm>
          <a:prstGeom prst="rect">
            <a:avLst/>
          </a:prstGeom>
        </p:spPr>
      </p:pic>
      <p:sp>
        <p:nvSpPr>
          <p:cNvPr id="9" name="TextBox 8">
            <a:extLst>
              <a:ext uri="{FF2B5EF4-FFF2-40B4-BE49-F238E27FC236}">
                <a16:creationId xmlns:a16="http://schemas.microsoft.com/office/drawing/2014/main" id="{BFD9D20A-73F6-95AA-21D9-DE013AB3A5D2}"/>
              </a:ext>
            </a:extLst>
          </p:cNvPr>
          <p:cNvSpPr txBox="1"/>
          <p:nvPr/>
        </p:nvSpPr>
        <p:spPr>
          <a:xfrm>
            <a:off x="304800" y="4174730"/>
            <a:ext cx="3416970" cy="2308324"/>
          </a:xfrm>
          <a:prstGeom prst="rect">
            <a:avLst/>
          </a:prstGeom>
          <a:noFill/>
        </p:spPr>
        <p:txBody>
          <a:bodyPr wrap="square" rtlCol="0">
            <a:spAutoFit/>
          </a:bodyPr>
          <a:lstStyle/>
          <a:p>
            <a:r>
              <a:rPr lang="en-US" dirty="0"/>
              <a:t>➢ Retailer accounted for the majority of sales in </a:t>
            </a:r>
            <a:r>
              <a:rPr lang="en-US" dirty="0" err="1"/>
              <a:t>AtliQ</a:t>
            </a:r>
            <a:r>
              <a:rPr lang="en-US" dirty="0"/>
              <a:t>, which is 73.23% of total sales in fiscal year 2021. </a:t>
            </a:r>
          </a:p>
          <a:p>
            <a:endParaRPr lang="en-US" dirty="0"/>
          </a:p>
          <a:p>
            <a:r>
              <a:rPr lang="en-US" dirty="0"/>
              <a:t>➢ Direct and Distributor bring 15.47% and 11.3% gross sales accordingly in fiscal year 2021</a:t>
            </a:r>
            <a:endParaRPr lang="en-IN" dirty="0"/>
          </a:p>
        </p:txBody>
      </p:sp>
      <p:sp>
        <p:nvSpPr>
          <p:cNvPr id="10" name="TextBox 9">
            <a:extLst>
              <a:ext uri="{FF2B5EF4-FFF2-40B4-BE49-F238E27FC236}">
                <a16:creationId xmlns:a16="http://schemas.microsoft.com/office/drawing/2014/main" id="{86EF325C-B846-E9EC-1F16-5F2318EDEFDF}"/>
              </a:ext>
            </a:extLst>
          </p:cNvPr>
          <p:cNvSpPr txBox="1"/>
          <p:nvPr/>
        </p:nvSpPr>
        <p:spPr>
          <a:xfrm>
            <a:off x="1228995" y="3612891"/>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Tree>
    <p:extLst>
      <p:ext uri="{BB962C8B-B14F-4D97-AF65-F5344CB8AC3E}">
        <p14:creationId xmlns:p14="http://schemas.microsoft.com/office/powerpoint/2010/main" val="492516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DE04-017F-1498-5EAC-E67BB8B9ACB6}"/>
              </a:ext>
            </a:extLst>
          </p:cNvPr>
          <p:cNvSpPr>
            <a:spLocks noGrp="1"/>
          </p:cNvSpPr>
          <p:nvPr>
            <p:ph type="title"/>
          </p:nvPr>
        </p:nvSpPr>
        <p:spPr>
          <a:xfrm>
            <a:off x="914399" y="0"/>
            <a:ext cx="11277601" cy="1074821"/>
          </a:xfrm>
        </p:spPr>
        <p:txBody>
          <a:bodyPr>
            <a:normAutofit/>
          </a:bodyPr>
          <a:lstStyle/>
          <a:p>
            <a:r>
              <a:rPr lang="en-US" sz="2800" dirty="0"/>
              <a:t>Get the Top 3 products in each division that have a high </a:t>
            </a:r>
            <a:r>
              <a:rPr lang="en-US" sz="2800" dirty="0" err="1"/>
              <a:t>total_sold_quantity</a:t>
            </a:r>
            <a:r>
              <a:rPr lang="en-US" sz="2800" dirty="0"/>
              <a:t> in the </a:t>
            </a:r>
            <a:r>
              <a:rPr lang="en-US" sz="2800" dirty="0" err="1"/>
              <a:t>fiscal_year</a:t>
            </a:r>
            <a:r>
              <a:rPr lang="en-US" sz="2800" dirty="0"/>
              <a:t> 2021?</a:t>
            </a:r>
            <a:endParaRPr lang="en-IN" sz="2800" dirty="0"/>
          </a:p>
        </p:txBody>
      </p:sp>
      <p:sp>
        <p:nvSpPr>
          <p:cNvPr id="4" name="TextBox 3">
            <a:extLst>
              <a:ext uri="{FF2B5EF4-FFF2-40B4-BE49-F238E27FC236}">
                <a16:creationId xmlns:a16="http://schemas.microsoft.com/office/drawing/2014/main" id="{D42E7F71-0AB4-8192-14F7-007B9EA9B926}"/>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10</a:t>
            </a:r>
            <a:endParaRPr lang="en-IN" dirty="0"/>
          </a:p>
        </p:txBody>
      </p:sp>
      <p:pic>
        <p:nvPicPr>
          <p:cNvPr id="6" name="Picture 5">
            <a:extLst>
              <a:ext uri="{FF2B5EF4-FFF2-40B4-BE49-F238E27FC236}">
                <a16:creationId xmlns:a16="http://schemas.microsoft.com/office/drawing/2014/main" id="{630FFD7F-9DCB-D215-AB25-533836B7B94C}"/>
              </a:ext>
            </a:extLst>
          </p:cNvPr>
          <p:cNvPicPr>
            <a:picLocks noChangeAspect="1"/>
          </p:cNvPicPr>
          <p:nvPr/>
        </p:nvPicPr>
        <p:blipFill rotWithShape="1">
          <a:blip r:embed="rId2"/>
          <a:srcRect l="18387" t="48459" r="48629" b="27598"/>
          <a:stretch/>
        </p:blipFill>
        <p:spPr>
          <a:xfrm>
            <a:off x="2590801" y="1289050"/>
            <a:ext cx="6870631" cy="2805369"/>
          </a:xfrm>
          <a:prstGeom prst="rect">
            <a:avLst/>
          </a:prstGeom>
        </p:spPr>
      </p:pic>
      <p:sp>
        <p:nvSpPr>
          <p:cNvPr id="8" name="TextBox 7">
            <a:extLst>
              <a:ext uri="{FF2B5EF4-FFF2-40B4-BE49-F238E27FC236}">
                <a16:creationId xmlns:a16="http://schemas.microsoft.com/office/drawing/2014/main" id="{8394B136-661E-FD28-2A93-4869EDC44589}"/>
              </a:ext>
            </a:extLst>
          </p:cNvPr>
          <p:cNvSpPr txBox="1"/>
          <p:nvPr/>
        </p:nvSpPr>
        <p:spPr>
          <a:xfrm>
            <a:off x="462116" y="5016833"/>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
        <p:nvSpPr>
          <p:cNvPr id="9" name="TextBox 8">
            <a:extLst>
              <a:ext uri="{FF2B5EF4-FFF2-40B4-BE49-F238E27FC236}">
                <a16:creationId xmlns:a16="http://schemas.microsoft.com/office/drawing/2014/main" id="{5C8F8774-54E0-3253-34A6-4211439E23A8}"/>
              </a:ext>
            </a:extLst>
          </p:cNvPr>
          <p:cNvSpPr txBox="1"/>
          <p:nvPr/>
        </p:nvSpPr>
        <p:spPr>
          <a:xfrm>
            <a:off x="2197769" y="4780184"/>
            <a:ext cx="8983579" cy="923330"/>
          </a:xfrm>
          <a:prstGeom prst="rect">
            <a:avLst/>
          </a:prstGeom>
          <a:noFill/>
        </p:spPr>
        <p:txBody>
          <a:bodyPr wrap="square" rtlCol="0">
            <a:spAutoFit/>
          </a:bodyPr>
          <a:lstStyle/>
          <a:p>
            <a:r>
              <a:rPr lang="en-US" dirty="0"/>
              <a:t>➢ Top 3 products by sold quantity in FY 2021 are different variant of Pen Drives in N &amp; S division, different variant of Mouse in P &amp; A division and different variant of Personal laptop in PC division.</a:t>
            </a:r>
            <a:endParaRPr lang="en-IN" dirty="0"/>
          </a:p>
        </p:txBody>
      </p:sp>
    </p:spTree>
    <p:extLst>
      <p:ext uri="{BB962C8B-B14F-4D97-AF65-F5344CB8AC3E}">
        <p14:creationId xmlns:p14="http://schemas.microsoft.com/office/powerpoint/2010/main" val="273536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CD89F4-815E-38C2-96CB-63B6388BF32A}"/>
              </a:ext>
            </a:extLst>
          </p:cNvPr>
          <p:cNvPicPr>
            <a:picLocks noChangeAspect="1"/>
          </p:cNvPicPr>
          <p:nvPr/>
        </p:nvPicPr>
        <p:blipFill rotWithShape="1">
          <a:blip r:embed="rId2"/>
          <a:srcRect t="9931" r="12661" b="9931"/>
          <a:stretch/>
        </p:blipFill>
        <p:spPr>
          <a:xfrm>
            <a:off x="963561" y="523720"/>
            <a:ext cx="10648335" cy="5495927"/>
          </a:xfrm>
          <a:prstGeom prst="rect">
            <a:avLst/>
          </a:prstGeom>
        </p:spPr>
      </p:pic>
    </p:spTree>
    <p:extLst>
      <p:ext uri="{BB962C8B-B14F-4D97-AF65-F5344CB8AC3E}">
        <p14:creationId xmlns:p14="http://schemas.microsoft.com/office/powerpoint/2010/main" val="1700983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096C-8A40-0230-AACF-616EA48E06DC}"/>
              </a:ext>
            </a:extLst>
          </p:cNvPr>
          <p:cNvSpPr>
            <a:spLocks noGrp="1"/>
          </p:cNvSpPr>
          <p:nvPr>
            <p:ph type="title"/>
          </p:nvPr>
        </p:nvSpPr>
        <p:spPr>
          <a:xfrm>
            <a:off x="838200" y="365125"/>
            <a:ext cx="10515600" cy="1158875"/>
          </a:xfrm>
          <a:ln>
            <a:solidFill>
              <a:schemeClr val="bg2">
                <a:lumMod val="60000"/>
                <a:lumOff val="40000"/>
              </a:schemeClr>
            </a:solidFill>
          </a:ln>
        </p:spPr>
        <p:txBody>
          <a:bodyPr/>
          <a:lstStyle/>
          <a:p>
            <a:pPr algn="ctr"/>
            <a:r>
              <a:rPr lang="en-US" dirty="0">
                <a:latin typeface="Arial" panose="020B0604020202020204" pitchFamily="34" charset="0"/>
                <a:cs typeface="Arial" panose="020B0604020202020204" pitchFamily="34" charset="0"/>
              </a:rPr>
              <a:t>SUMMARY</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59A8CBE-C455-F67C-19B2-EE064B2EF690}"/>
              </a:ext>
            </a:extLst>
          </p:cNvPr>
          <p:cNvSpPr>
            <a:spLocks noGrp="1"/>
          </p:cNvSpPr>
          <p:nvPr>
            <p:ph idx="1"/>
          </p:nvPr>
        </p:nvSpPr>
        <p:spPr>
          <a:xfrm>
            <a:off x="403123" y="1825624"/>
            <a:ext cx="10950677" cy="4958633"/>
          </a:xfrm>
        </p:spPr>
        <p:txBody>
          <a:bodyPr/>
          <a:lstStyle/>
          <a:p>
            <a:pPr marL="0" indent="0">
              <a:buNone/>
            </a:pPr>
            <a:r>
              <a:rPr lang="en-US" i="1" dirty="0"/>
              <a:t>Consolidating all : </a:t>
            </a:r>
          </a:p>
          <a:p>
            <a:pPr marL="0" indent="0">
              <a:buNone/>
            </a:pPr>
            <a:endParaRPr lang="en-US" dirty="0"/>
          </a:p>
          <a:p>
            <a:r>
              <a:rPr lang="en-US" sz="2400" dirty="0" err="1"/>
              <a:t>AtliQ’s</a:t>
            </a:r>
            <a:r>
              <a:rPr lang="en-US" sz="2400" dirty="0"/>
              <a:t> gross sales increased in FY 2021. </a:t>
            </a:r>
          </a:p>
          <a:p>
            <a:pPr marL="0" indent="0">
              <a:buNone/>
            </a:pPr>
            <a:endParaRPr lang="en-US" sz="2400" dirty="0"/>
          </a:p>
          <a:p>
            <a:r>
              <a:rPr lang="en-US" sz="2400" dirty="0"/>
              <a:t> </a:t>
            </a:r>
            <a:r>
              <a:rPr lang="en-US" sz="2400" dirty="0" err="1"/>
              <a:t>AtliQ</a:t>
            </a:r>
            <a:r>
              <a:rPr lang="en-US" sz="2400" dirty="0"/>
              <a:t> is changing and modifying its products which has become a profitable exercise. </a:t>
            </a:r>
          </a:p>
          <a:p>
            <a:endParaRPr lang="en-US" sz="2400" dirty="0"/>
          </a:p>
          <a:p>
            <a:r>
              <a:rPr lang="en-US" sz="2400" dirty="0"/>
              <a:t>Network &amp; Storage division sold maximum quantity product in FY 2021. Although it brought only 12% of total gross sales amount. Also considering the fact that this division had the least modification of product, I would like to suggest </a:t>
            </a:r>
            <a:r>
              <a:rPr lang="en-US" sz="2400" dirty="0" err="1"/>
              <a:t>AtliQ</a:t>
            </a:r>
            <a:r>
              <a:rPr lang="en-US" sz="2400" dirty="0"/>
              <a:t> to revise products sale price and introduce new products in Network &amp; Storage division</a:t>
            </a:r>
            <a:endParaRPr lang="en-IN" sz="2400" dirty="0"/>
          </a:p>
        </p:txBody>
      </p:sp>
    </p:spTree>
    <p:extLst>
      <p:ext uri="{BB962C8B-B14F-4D97-AF65-F5344CB8AC3E}">
        <p14:creationId xmlns:p14="http://schemas.microsoft.com/office/powerpoint/2010/main" val="94207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728D4-3FF7-5762-E4C6-9CEC35FBB2DD}"/>
              </a:ext>
            </a:extLst>
          </p:cNvPr>
          <p:cNvSpPr txBox="1"/>
          <p:nvPr/>
        </p:nvSpPr>
        <p:spPr>
          <a:xfrm>
            <a:off x="4827638" y="363794"/>
            <a:ext cx="2998839" cy="369332"/>
          </a:xfrm>
          <a:prstGeom prst="rect">
            <a:avLst/>
          </a:prstGeom>
          <a:noFill/>
          <a:ln>
            <a:solidFill>
              <a:schemeClr val="bg2">
                <a:lumMod val="60000"/>
                <a:lumOff val="40000"/>
              </a:schemeClr>
            </a:solidFill>
          </a:ln>
        </p:spPr>
        <p:txBody>
          <a:bodyPr wrap="square" rtlCol="0">
            <a:spAutoFit/>
          </a:bodyPr>
          <a:lstStyle/>
          <a:p>
            <a:pPr algn="ctr"/>
            <a:r>
              <a:rPr lang="en-US" dirty="0"/>
              <a:t>AGENDA</a:t>
            </a:r>
            <a:endParaRPr lang="en-IN" dirty="0"/>
          </a:p>
        </p:txBody>
      </p:sp>
      <p:graphicFrame>
        <p:nvGraphicFramePr>
          <p:cNvPr id="4" name="Diagram 3">
            <a:extLst>
              <a:ext uri="{FF2B5EF4-FFF2-40B4-BE49-F238E27FC236}">
                <a16:creationId xmlns:a16="http://schemas.microsoft.com/office/drawing/2014/main" id="{74D599D9-36FC-FCC2-4916-858F3BCA6C9A}"/>
              </a:ext>
            </a:extLst>
          </p:cNvPr>
          <p:cNvGraphicFramePr/>
          <p:nvPr>
            <p:extLst>
              <p:ext uri="{D42A27DB-BD31-4B8C-83A1-F6EECF244321}">
                <p14:modId xmlns:p14="http://schemas.microsoft.com/office/powerpoint/2010/main" val="4198618385"/>
              </p:ext>
            </p:extLst>
          </p:nvPr>
        </p:nvGraphicFramePr>
        <p:xfrm>
          <a:off x="2032000" y="1622323"/>
          <a:ext cx="8128000" cy="4516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6101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794F-80E9-6AD1-EBC0-4F19305B9E03}"/>
              </a:ext>
            </a:extLst>
          </p:cNvPr>
          <p:cNvSpPr>
            <a:spLocks noGrp="1"/>
          </p:cNvSpPr>
          <p:nvPr>
            <p:ph type="title"/>
          </p:nvPr>
        </p:nvSpPr>
        <p:spPr>
          <a:xfrm>
            <a:off x="838200" y="365125"/>
            <a:ext cx="10515600" cy="913069"/>
          </a:xfrm>
          <a:ln>
            <a:solidFill>
              <a:schemeClr val="bg2">
                <a:lumMod val="60000"/>
                <a:lumOff val="40000"/>
              </a:schemeClr>
            </a:solidFill>
          </a:ln>
        </p:spPr>
        <p:txBody>
          <a:bodyPr/>
          <a:lstStyle/>
          <a:p>
            <a:pPr algn="ctr"/>
            <a:r>
              <a:rPr lang="en-IN" dirty="0">
                <a:latin typeface="Arial" panose="020B0604020202020204" pitchFamily="34" charset="0"/>
                <a:cs typeface="Arial" panose="020B0604020202020204" pitchFamily="34" charset="0"/>
              </a:rPr>
              <a:t>Problem statement</a:t>
            </a:r>
          </a:p>
        </p:txBody>
      </p:sp>
      <p:sp>
        <p:nvSpPr>
          <p:cNvPr id="3" name="Content Placeholder 2">
            <a:extLst>
              <a:ext uri="{FF2B5EF4-FFF2-40B4-BE49-F238E27FC236}">
                <a16:creationId xmlns:a16="http://schemas.microsoft.com/office/drawing/2014/main" id="{1D584F4D-32A6-876B-DC63-D43A7E2ECB5B}"/>
              </a:ext>
            </a:extLst>
          </p:cNvPr>
          <p:cNvSpPr>
            <a:spLocks noGrp="1"/>
          </p:cNvSpPr>
          <p:nvPr>
            <p:ph idx="1"/>
          </p:nvPr>
        </p:nvSpPr>
        <p:spPr>
          <a:xfrm>
            <a:off x="265471" y="1825624"/>
            <a:ext cx="11088329" cy="4870143"/>
          </a:xfrm>
        </p:spPr>
        <p:txBody>
          <a:bodyPr>
            <a:normAutofit/>
          </a:bodyPr>
          <a:lstStyle/>
          <a:p>
            <a:r>
              <a:rPr lang="en-US" sz="2000" dirty="0"/>
              <a:t>One of the top manufacturers of computer hardware in India, </a:t>
            </a:r>
            <a:r>
              <a:rPr lang="en-US" sz="2000" dirty="0" err="1"/>
              <a:t>AtliQ</a:t>
            </a:r>
            <a:r>
              <a:rPr lang="en-US" sz="2000" dirty="0"/>
              <a:t> Hardware is also well-established in other countries outside India.</a:t>
            </a:r>
          </a:p>
          <a:p>
            <a:endParaRPr lang="en-US" sz="2000" dirty="0"/>
          </a:p>
          <a:p>
            <a:r>
              <a:rPr lang="en-US" sz="2000" dirty="0"/>
              <a:t> The management did note, nevertheless, that they do not obtain sufficient insights to enable them to take prompt, wise, and data-informed judgements. They intend to grow their workforce of data analysts by hiring additional young data analysts. </a:t>
            </a:r>
          </a:p>
          <a:p>
            <a:endParaRPr lang="en-US" sz="2000" dirty="0"/>
          </a:p>
          <a:p>
            <a:r>
              <a:rPr lang="en-US" sz="2000" dirty="0"/>
              <a:t>Its data analytics director, Tony Sharma, sought a candidate with strong technical and soft skill sets. So, he made the decision to run a SQL challenge that would enable him to better comprehend both talents.</a:t>
            </a:r>
            <a:endParaRPr lang="en-IN" sz="2000" dirty="0"/>
          </a:p>
        </p:txBody>
      </p:sp>
    </p:spTree>
    <p:extLst>
      <p:ext uri="{BB962C8B-B14F-4D97-AF65-F5344CB8AC3E}">
        <p14:creationId xmlns:p14="http://schemas.microsoft.com/office/powerpoint/2010/main" val="72218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9431E-EAB0-F0DA-8725-B1DD74B3A063}"/>
              </a:ext>
            </a:extLst>
          </p:cNvPr>
          <p:cNvSpPr>
            <a:spLocks noGrp="1"/>
          </p:cNvSpPr>
          <p:nvPr>
            <p:ph type="title"/>
          </p:nvPr>
        </p:nvSpPr>
        <p:spPr>
          <a:xfrm>
            <a:off x="838200" y="365126"/>
            <a:ext cx="10515600" cy="529610"/>
          </a:xfrm>
          <a:ln>
            <a:solidFill>
              <a:schemeClr val="bg2">
                <a:lumMod val="60000"/>
                <a:lumOff val="40000"/>
              </a:schemeClr>
            </a:solidFill>
          </a:ln>
        </p:spPr>
        <p:txBody>
          <a:bodyPr>
            <a:noAutofit/>
          </a:bodyPr>
          <a:lstStyle/>
          <a:p>
            <a:pPr algn="ctr"/>
            <a:r>
              <a:rPr lang="en-IN" sz="3600" dirty="0"/>
              <a:t>PROJECT EXECUTION PROCESS</a:t>
            </a:r>
          </a:p>
        </p:txBody>
      </p:sp>
      <p:graphicFrame>
        <p:nvGraphicFramePr>
          <p:cNvPr id="4" name="Content Placeholder 3">
            <a:extLst>
              <a:ext uri="{FF2B5EF4-FFF2-40B4-BE49-F238E27FC236}">
                <a16:creationId xmlns:a16="http://schemas.microsoft.com/office/drawing/2014/main" id="{231AB531-01F3-3507-AA35-189624FD0111}"/>
              </a:ext>
            </a:extLst>
          </p:cNvPr>
          <p:cNvGraphicFramePr>
            <a:graphicFrameLocks noGrp="1"/>
          </p:cNvGraphicFramePr>
          <p:nvPr>
            <p:ph idx="1"/>
            <p:extLst>
              <p:ext uri="{D42A27DB-BD31-4B8C-83A1-F6EECF244321}">
                <p14:modId xmlns:p14="http://schemas.microsoft.com/office/powerpoint/2010/main" val="732948361"/>
              </p:ext>
            </p:extLst>
          </p:nvPr>
        </p:nvGraphicFramePr>
        <p:xfrm>
          <a:off x="838200" y="1456453"/>
          <a:ext cx="10515600" cy="5036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405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C99BD-331F-ED19-EE71-4B6F4A5852CD}"/>
              </a:ext>
            </a:extLst>
          </p:cNvPr>
          <p:cNvSpPr>
            <a:spLocks noGrp="1"/>
          </p:cNvSpPr>
          <p:nvPr>
            <p:ph type="title"/>
          </p:nvPr>
        </p:nvSpPr>
        <p:spPr>
          <a:xfrm>
            <a:off x="631723" y="93406"/>
            <a:ext cx="6388510" cy="588603"/>
          </a:xfrm>
        </p:spPr>
        <p:txBody>
          <a:bodyPr>
            <a:normAutofit fontScale="90000"/>
          </a:bodyPr>
          <a:lstStyle/>
          <a:p>
            <a:r>
              <a:rPr lang="en-IN" dirty="0"/>
              <a:t>Understanding Data </a:t>
            </a:r>
          </a:p>
        </p:txBody>
      </p:sp>
      <p:pic>
        <p:nvPicPr>
          <p:cNvPr id="5" name="Picture 4">
            <a:extLst>
              <a:ext uri="{FF2B5EF4-FFF2-40B4-BE49-F238E27FC236}">
                <a16:creationId xmlns:a16="http://schemas.microsoft.com/office/drawing/2014/main" id="{5860D714-A220-C3C6-000F-AC418910CF1C}"/>
              </a:ext>
            </a:extLst>
          </p:cNvPr>
          <p:cNvPicPr>
            <a:picLocks noChangeAspect="1"/>
          </p:cNvPicPr>
          <p:nvPr/>
        </p:nvPicPr>
        <p:blipFill rotWithShape="1">
          <a:blip r:embed="rId3"/>
          <a:srcRect l="5323" t="22939" r="25726" b="13611"/>
          <a:stretch/>
        </p:blipFill>
        <p:spPr>
          <a:xfrm>
            <a:off x="0" y="953729"/>
            <a:ext cx="9399640" cy="5810865"/>
          </a:xfrm>
          <a:prstGeom prst="rect">
            <a:avLst/>
          </a:prstGeom>
        </p:spPr>
      </p:pic>
      <p:sp>
        <p:nvSpPr>
          <p:cNvPr id="6" name="TextBox 5">
            <a:extLst>
              <a:ext uri="{FF2B5EF4-FFF2-40B4-BE49-F238E27FC236}">
                <a16:creationId xmlns:a16="http://schemas.microsoft.com/office/drawing/2014/main" id="{6F13084D-FCD6-F0A7-7F40-A0599432C6DE}"/>
              </a:ext>
            </a:extLst>
          </p:cNvPr>
          <p:cNvSpPr txBox="1"/>
          <p:nvPr/>
        </p:nvSpPr>
        <p:spPr>
          <a:xfrm>
            <a:off x="9684775" y="542106"/>
            <a:ext cx="2418735" cy="5401479"/>
          </a:xfrm>
          <a:prstGeom prst="rect">
            <a:avLst/>
          </a:prstGeom>
          <a:noFill/>
        </p:spPr>
        <p:txBody>
          <a:bodyPr wrap="square" rtlCol="0">
            <a:spAutoFit/>
          </a:bodyPr>
          <a:lstStyle/>
          <a:p>
            <a:r>
              <a:rPr lang="en-US" sz="1500" dirty="0"/>
              <a:t>1. </a:t>
            </a:r>
            <a:r>
              <a:rPr lang="en-US" sz="1500" u="sng" dirty="0" err="1"/>
              <a:t>dim_customer</a:t>
            </a:r>
            <a:r>
              <a:rPr lang="en-US" sz="1500" dirty="0"/>
              <a:t>: contains customer-related data </a:t>
            </a:r>
          </a:p>
          <a:p>
            <a:pPr marL="342900" indent="-342900">
              <a:buAutoNum type="arabicPeriod"/>
            </a:pPr>
            <a:endParaRPr lang="en-US" sz="1500" dirty="0"/>
          </a:p>
          <a:p>
            <a:r>
              <a:rPr lang="en-US" sz="1500" dirty="0"/>
              <a:t>2. </a:t>
            </a:r>
            <a:r>
              <a:rPr lang="en-US" sz="1500" u="sng" dirty="0" err="1"/>
              <a:t>dim_product</a:t>
            </a:r>
            <a:r>
              <a:rPr lang="en-US" sz="1500" u="sng" dirty="0"/>
              <a:t>: </a:t>
            </a:r>
            <a:r>
              <a:rPr lang="en-US" sz="1500" dirty="0"/>
              <a:t>contains product-related data </a:t>
            </a:r>
          </a:p>
          <a:p>
            <a:endParaRPr lang="en-US" sz="1500" dirty="0"/>
          </a:p>
          <a:p>
            <a:r>
              <a:rPr lang="en-US" sz="1500" dirty="0"/>
              <a:t>3. </a:t>
            </a:r>
            <a:r>
              <a:rPr lang="en-US" sz="1500" u="sng" dirty="0" err="1"/>
              <a:t>fact_gross_price</a:t>
            </a:r>
            <a:r>
              <a:rPr lang="en-US" sz="1500" u="sng" dirty="0"/>
              <a:t>: </a:t>
            </a:r>
            <a:r>
              <a:rPr lang="en-US" sz="1500" dirty="0"/>
              <a:t>contains gross price information for each product </a:t>
            </a:r>
          </a:p>
          <a:p>
            <a:endParaRPr lang="en-US" sz="1500" dirty="0"/>
          </a:p>
          <a:p>
            <a:r>
              <a:rPr lang="en-US" sz="1500" dirty="0"/>
              <a:t>4.</a:t>
            </a:r>
            <a:r>
              <a:rPr lang="en-US" sz="1500" u="sng" dirty="0"/>
              <a:t>fact_manufacturing_cost: </a:t>
            </a:r>
            <a:r>
              <a:rPr lang="en-US" sz="1500" dirty="0"/>
              <a:t>contains the cost incurred in the production of each product</a:t>
            </a:r>
          </a:p>
          <a:p>
            <a:endParaRPr lang="en-US" sz="1500" dirty="0"/>
          </a:p>
          <a:p>
            <a:r>
              <a:rPr lang="en-US" sz="1500" dirty="0"/>
              <a:t>5.</a:t>
            </a:r>
            <a:r>
              <a:rPr lang="en-US" sz="1500" u="sng" dirty="0"/>
              <a:t>fact_pre_invoice_deductions: </a:t>
            </a:r>
            <a:r>
              <a:rPr lang="en-US" sz="1500" dirty="0"/>
              <a:t>contains pre-invoice deductions information for each product </a:t>
            </a:r>
          </a:p>
          <a:p>
            <a:endParaRPr lang="en-US" sz="1500" dirty="0"/>
          </a:p>
          <a:p>
            <a:r>
              <a:rPr lang="en-US" sz="1500" dirty="0"/>
              <a:t>6. </a:t>
            </a:r>
            <a:r>
              <a:rPr lang="en-US" sz="1500" u="sng" dirty="0" err="1"/>
              <a:t>fact_sales_monthly</a:t>
            </a:r>
            <a:r>
              <a:rPr lang="en-US" sz="1500" u="sng" dirty="0"/>
              <a:t>: </a:t>
            </a:r>
            <a:r>
              <a:rPr lang="en-US" sz="1500" dirty="0"/>
              <a:t>contains monthly sales data for each product.</a:t>
            </a:r>
            <a:endParaRPr lang="en-IN" sz="1500" dirty="0"/>
          </a:p>
        </p:txBody>
      </p:sp>
    </p:spTree>
    <p:extLst>
      <p:ext uri="{BB962C8B-B14F-4D97-AF65-F5344CB8AC3E}">
        <p14:creationId xmlns:p14="http://schemas.microsoft.com/office/powerpoint/2010/main" val="225981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AF2A-EDA4-0924-A826-3EA5FB89E680}"/>
              </a:ext>
            </a:extLst>
          </p:cNvPr>
          <p:cNvSpPr>
            <a:spLocks noGrp="1"/>
          </p:cNvSpPr>
          <p:nvPr>
            <p:ph type="title"/>
          </p:nvPr>
        </p:nvSpPr>
        <p:spPr>
          <a:xfrm>
            <a:off x="914400" y="118740"/>
            <a:ext cx="11946194" cy="553732"/>
          </a:xfrm>
        </p:spPr>
        <p:txBody>
          <a:bodyPr>
            <a:noAutofit/>
          </a:bodyPr>
          <a:lstStyle/>
          <a:p>
            <a:r>
              <a:rPr lang="en-US" sz="2800" dirty="0"/>
              <a:t>Provide the list of markets in which customer "</a:t>
            </a:r>
            <a:r>
              <a:rPr lang="en-US" sz="2800" dirty="0" err="1"/>
              <a:t>Atliq</a:t>
            </a:r>
            <a:r>
              <a:rPr lang="en-US" sz="2800" dirty="0"/>
              <a:t> Exclusive" operates its business in the APAC region</a:t>
            </a:r>
            <a:endParaRPr lang="en-IN" sz="2800" dirty="0"/>
          </a:p>
        </p:txBody>
      </p:sp>
      <p:pic>
        <p:nvPicPr>
          <p:cNvPr id="9" name="Picture 8">
            <a:extLst>
              <a:ext uri="{FF2B5EF4-FFF2-40B4-BE49-F238E27FC236}">
                <a16:creationId xmlns:a16="http://schemas.microsoft.com/office/drawing/2014/main" id="{D9F064A1-26E5-24B9-D404-E1736D394360}"/>
              </a:ext>
            </a:extLst>
          </p:cNvPr>
          <p:cNvPicPr>
            <a:picLocks noChangeAspect="1"/>
          </p:cNvPicPr>
          <p:nvPr/>
        </p:nvPicPr>
        <p:blipFill rotWithShape="1">
          <a:blip r:embed="rId2"/>
          <a:srcRect l="18065" t="35269" r="75000" b="43082"/>
          <a:stretch/>
        </p:blipFill>
        <p:spPr>
          <a:xfrm>
            <a:off x="698090" y="1277940"/>
            <a:ext cx="1612490" cy="2831235"/>
          </a:xfrm>
          <a:prstGeom prst="rect">
            <a:avLst/>
          </a:prstGeom>
        </p:spPr>
      </p:pic>
      <p:pic>
        <p:nvPicPr>
          <p:cNvPr id="13" name="Picture 12">
            <a:extLst>
              <a:ext uri="{FF2B5EF4-FFF2-40B4-BE49-F238E27FC236}">
                <a16:creationId xmlns:a16="http://schemas.microsoft.com/office/drawing/2014/main" id="{5CC294E7-386E-6064-D5BD-8E697760A643}"/>
              </a:ext>
            </a:extLst>
          </p:cNvPr>
          <p:cNvPicPr>
            <a:picLocks noChangeAspect="1"/>
          </p:cNvPicPr>
          <p:nvPr/>
        </p:nvPicPr>
        <p:blipFill rotWithShape="1">
          <a:blip r:embed="rId3"/>
          <a:srcRect t="5324" r="20726" b="16129"/>
          <a:stretch/>
        </p:blipFill>
        <p:spPr>
          <a:xfrm>
            <a:off x="3451123" y="1293238"/>
            <a:ext cx="8740877" cy="5003288"/>
          </a:xfrm>
          <a:prstGeom prst="rect">
            <a:avLst/>
          </a:prstGeom>
        </p:spPr>
      </p:pic>
      <p:sp>
        <p:nvSpPr>
          <p:cNvPr id="14" name="TextBox 13">
            <a:extLst>
              <a:ext uri="{FF2B5EF4-FFF2-40B4-BE49-F238E27FC236}">
                <a16:creationId xmlns:a16="http://schemas.microsoft.com/office/drawing/2014/main" id="{44339374-233D-3F73-AA89-C59C28EF47E5}"/>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1</a:t>
            </a:r>
            <a:endParaRPr lang="en-IN" dirty="0"/>
          </a:p>
        </p:txBody>
      </p:sp>
      <p:sp>
        <p:nvSpPr>
          <p:cNvPr id="15" name="TextBox 14">
            <a:extLst>
              <a:ext uri="{FF2B5EF4-FFF2-40B4-BE49-F238E27FC236}">
                <a16:creationId xmlns:a16="http://schemas.microsoft.com/office/drawing/2014/main" id="{AE1A5C08-D34B-C1A2-D68F-1B381AB9FB83}"/>
              </a:ext>
            </a:extLst>
          </p:cNvPr>
          <p:cNvSpPr txBox="1"/>
          <p:nvPr/>
        </p:nvSpPr>
        <p:spPr>
          <a:xfrm>
            <a:off x="824543" y="4679949"/>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
        <p:nvSpPr>
          <p:cNvPr id="16" name="TextBox 15">
            <a:extLst>
              <a:ext uri="{FF2B5EF4-FFF2-40B4-BE49-F238E27FC236}">
                <a16:creationId xmlns:a16="http://schemas.microsoft.com/office/drawing/2014/main" id="{98704A77-7D3D-0615-644A-518E35F1B0E0}"/>
              </a:ext>
            </a:extLst>
          </p:cNvPr>
          <p:cNvSpPr txBox="1"/>
          <p:nvPr/>
        </p:nvSpPr>
        <p:spPr>
          <a:xfrm>
            <a:off x="-71413" y="5261932"/>
            <a:ext cx="391582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a:t>
            </a:r>
            <a:r>
              <a:rPr lang="en-US" dirty="0" err="1"/>
              <a:t>Atliq</a:t>
            </a:r>
            <a:r>
              <a:rPr lang="en-US" dirty="0"/>
              <a:t> Exclusive“ operates its business in 8 countries in APAC region.</a:t>
            </a:r>
          </a:p>
          <a:p>
            <a:pPr marL="285750" indent="-285750">
              <a:buFont typeface="Wingdings" panose="05000000000000000000" pitchFamily="2" charset="2"/>
              <a:buChar char="Ø"/>
            </a:pPr>
            <a:r>
              <a:rPr lang="en-US" dirty="0"/>
              <a:t>Of these, India has the highest number of customers.</a:t>
            </a:r>
            <a:endParaRPr lang="en-IN" dirty="0"/>
          </a:p>
        </p:txBody>
      </p:sp>
    </p:spTree>
    <p:extLst>
      <p:ext uri="{BB962C8B-B14F-4D97-AF65-F5344CB8AC3E}">
        <p14:creationId xmlns:p14="http://schemas.microsoft.com/office/powerpoint/2010/main" val="2536655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EC7C-B7C4-F719-E228-72A803C202D1}"/>
              </a:ext>
            </a:extLst>
          </p:cNvPr>
          <p:cNvSpPr>
            <a:spLocks noGrp="1"/>
          </p:cNvSpPr>
          <p:nvPr>
            <p:ph type="title"/>
          </p:nvPr>
        </p:nvSpPr>
        <p:spPr>
          <a:xfrm>
            <a:off x="1013885" y="0"/>
            <a:ext cx="10515600" cy="595661"/>
          </a:xfrm>
        </p:spPr>
        <p:txBody>
          <a:bodyPr>
            <a:normAutofit/>
          </a:bodyPr>
          <a:lstStyle/>
          <a:p>
            <a:r>
              <a:rPr lang="en-US" sz="2800" dirty="0"/>
              <a:t>What is the percentage of unique products increase in 2021 vs. 2020?</a:t>
            </a:r>
            <a:endParaRPr lang="en-IN" sz="2800" dirty="0"/>
          </a:p>
        </p:txBody>
      </p:sp>
      <p:pic>
        <p:nvPicPr>
          <p:cNvPr id="5" name="Content Placeholder 4">
            <a:extLst>
              <a:ext uri="{FF2B5EF4-FFF2-40B4-BE49-F238E27FC236}">
                <a16:creationId xmlns:a16="http://schemas.microsoft.com/office/drawing/2014/main" id="{2E012A3E-FDF7-CEE5-3778-0A95A8A70F0C}"/>
              </a:ext>
            </a:extLst>
          </p:cNvPr>
          <p:cNvPicPr>
            <a:picLocks noGrp="1" noChangeAspect="1"/>
          </p:cNvPicPr>
          <p:nvPr>
            <p:ph idx="1"/>
          </p:nvPr>
        </p:nvPicPr>
        <p:blipFill rotWithShape="1">
          <a:blip r:embed="rId2"/>
          <a:srcRect l="5896" t="24477" r="45424" b="21519"/>
          <a:stretch/>
        </p:blipFill>
        <p:spPr>
          <a:xfrm>
            <a:off x="5171768" y="2015613"/>
            <a:ext cx="7020232" cy="4842387"/>
          </a:xfrm>
        </p:spPr>
      </p:pic>
      <p:pic>
        <p:nvPicPr>
          <p:cNvPr id="7" name="Picture 6">
            <a:extLst>
              <a:ext uri="{FF2B5EF4-FFF2-40B4-BE49-F238E27FC236}">
                <a16:creationId xmlns:a16="http://schemas.microsoft.com/office/drawing/2014/main" id="{ED567BC6-8327-EE40-5782-B78134591FCC}"/>
              </a:ext>
            </a:extLst>
          </p:cNvPr>
          <p:cNvPicPr>
            <a:picLocks noChangeAspect="1"/>
          </p:cNvPicPr>
          <p:nvPr/>
        </p:nvPicPr>
        <p:blipFill rotWithShape="1">
          <a:blip r:embed="rId3"/>
          <a:srcRect l="17984" t="35125" r="55000" b="59713"/>
          <a:stretch/>
        </p:blipFill>
        <p:spPr>
          <a:xfrm>
            <a:off x="9832" y="1072896"/>
            <a:ext cx="5542935" cy="595660"/>
          </a:xfrm>
          <a:prstGeom prst="rect">
            <a:avLst/>
          </a:prstGeom>
        </p:spPr>
      </p:pic>
      <p:sp>
        <p:nvSpPr>
          <p:cNvPr id="8" name="TextBox 7">
            <a:extLst>
              <a:ext uri="{FF2B5EF4-FFF2-40B4-BE49-F238E27FC236}">
                <a16:creationId xmlns:a16="http://schemas.microsoft.com/office/drawing/2014/main" id="{9BF67759-D31E-2333-1740-EF4F0B97D01B}"/>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2</a:t>
            </a:r>
            <a:endParaRPr lang="en-IN" dirty="0"/>
          </a:p>
        </p:txBody>
      </p:sp>
      <p:sp>
        <p:nvSpPr>
          <p:cNvPr id="9" name="TextBox 8">
            <a:extLst>
              <a:ext uri="{FF2B5EF4-FFF2-40B4-BE49-F238E27FC236}">
                <a16:creationId xmlns:a16="http://schemas.microsoft.com/office/drawing/2014/main" id="{90DD6645-6384-5179-7A11-47D073D318CA}"/>
              </a:ext>
            </a:extLst>
          </p:cNvPr>
          <p:cNvSpPr txBox="1"/>
          <p:nvPr/>
        </p:nvSpPr>
        <p:spPr>
          <a:xfrm>
            <a:off x="1719342" y="2605342"/>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
        <p:nvSpPr>
          <p:cNvPr id="10" name="TextBox 9">
            <a:extLst>
              <a:ext uri="{FF2B5EF4-FFF2-40B4-BE49-F238E27FC236}">
                <a16:creationId xmlns:a16="http://schemas.microsoft.com/office/drawing/2014/main" id="{4F955F3D-A2A2-69BD-0BF3-60719324019B}"/>
              </a:ext>
            </a:extLst>
          </p:cNvPr>
          <p:cNvSpPr txBox="1"/>
          <p:nvPr/>
        </p:nvSpPr>
        <p:spPr>
          <a:xfrm>
            <a:off x="255472" y="3176337"/>
            <a:ext cx="4296863"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We observe a 36.33% upgrade in the number of unique products from 2020 to 2021.</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AtliQ</a:t>
            </a:r>
            <a:r>
              <a:rPr lang="en-US" dirty="0"/>
              <a:t> is well competing with their competitors and discovering market opportunities by launching new products. This tactic helps to attract new potential customers and ring up sales for both old and new products.</a:t>
            </a:r>
            <a:endParaRPr lang="en-IN" dirty="0"/>
          </a:p>
        </p:txBody>
      </p:sp>
    </p:spTree>
    <p:extLst>
      <p:ext uri="{BB962C8B-B14F-4D97-AF65-F5344CB8AC3E}">
        <p14:creationId xmlns:p14="http://schemas.microsoft.com/office/powerpoint/2010/main" val="228069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3F8C-B823-B5BA-C3B6-136A55B0ABD3}"/>
              </a:ext>
            </a:extLst>
          </p:cNvPr>
          <p:cNvSpPr>
            <a:spLocks noGrp="1"/>
          </p:cNvSpPr>
          <p:nvPr>
            <p:ph type="title"/>
          </p:nvPr>
        </p:nvSpPr>
        <p:spPr>
          <a:xfrm>
            <a:off x="914400" y="0"/>
            <a:ext cx="10962968" cy="806245"/>
          </a:xfrm>
        </p:spPr>
        <p:txBody>
          <a:bodyPr>
            <a:normAutofit fontScale="90000"/>
          </a:bodyPr>
          <a:lstStyle/>
          <a:p>
            <a:r>
              <a:rPr lang="en-US" sz="2900" dirty="0"/>
              <a:t>Provide a report with all the unique product counts for each segment and sort them in descending order of product counts.</a:t>
            </a:r>
            <a:endParaRPr lang="en-IN" sz="2900" dirty="0"/>
          </a:p>
        </p:txBody>
      </p:sp>
      <p:pic>
        <p:nvPicPr>
          <p:cNvPr id="5" name="Picture 4">
            <a:extLst>
              <a:ext uri="{FF2B5EF4-FFF2-40B4-BE49-F238E27FC236}">
                <a16:creationId xmlns:a16="http://schemas.microsoft.com/office/drawing/2014/main" id="{CCAE0AF1-8E65-5031-8102-D3B449524662}"/>
              </a:ext>
            </a:extLst>
          </p:cNvPr>
          <p:cNvPicPr>
            <a:picLocks noChangeAspect="1"/>
          </p:cNvPicPr>
          <p:nvPr/>
        </p:nvPicPr>
        <p:blipFill rotWithShape="1">
          <a:blip r:embed="rId2"/>
          <a:srcRect l="14355" t="21791" r="28226" b="14760"/>
          <a:stretch/>
        </p:blipFill>
        <p:spPr>
          <a:xfrm>
            <a:off x="7039897" y="3467804"/>
            <a:ext cx="5152103" cy="3428999"/>
          </a:xfrm>
          <a:prstGeom prst="rect">
            <a:avLst/>
          </a:prstGeom>
        </p:spPr>
      </p:pic>
      <p:pic>
        <p:nvPicPr>
          <p:cNvPr id="7" name="Picture 6">
            <a:extLst>
              <a:ext uri="{FF2B5EF4-FFF2-40B4-BE49-F238E27FC236}">
                <a16:creationId xmlns:a16="http://schemas.microsoft.com/office/drawing/2014/main" id="{3CB1855D-535D-2676-C3FE-32D9912F82B9}"/>
              </a:ext>
            </a:extLst>
          </p:cNvPr>
          <p:cNvPicPr>
            <a:picLocks noChangeAspect="1"/>
          </p:cNvPicPr>
          <p:nvPr/>
        </p:nvPicPr>
        <p:blipFill rotWithShape="1">
          <a:blip r:embed="rId3"/>
          <a:srcRect l="5645" t="36990" r="31533" b="17393"/>
          <a:stretch/>
        </p:blipFill>
        <p:spPr>
          <a:xfrm>
            <a:off x="-1" y="3429001"/>
            <a:ext cx="7039897" cy="3429000"/>
          </a:xfrm>
          <a:prstGeom prst="rect">
            <a:avLst/>
          </a:prstGeom>
        </p:spPr>
      </p:pic>
      <p:pic>
        <p:nvPicPr>
          <p:cNvPr id="9" name="Picture 8">
            <a:extLst>
              <a:ext uri="{FF2B5EF4-FFF2-40B4-BE49-F238E27FC236}">
                <a16:creationId xmlns:a16="http://schemas.microsoft.com/office/drawing/2014/main" id="{DD788D28-C56A-F068-CDAE-CCCBE4978DF1}"/>
              </a:ext>
            </a:extLst>
          </p:cNvPr>
          <p:cNvPicPr>
            <a:picLocks noChangeAspect="1"/>
          </p:cNvPicPr>
          <p:nvPr/>
        </p:nvPicPr>
        <p:blipFill rotWithShape="1">
          <a:blip r:embed="rId4"/>
          <a:srcRect l="18387" t="48443" r="68226" b="34624"/>
          <a:stretch/>
        </p:blipFill>
        <p:spPr>
          <a:xfrm>
            <a:off x="110613" y="1026849"/>
            <a:ext cx="3008670" cy="2140573"/>
          </a:xfrm>
          <a:prstGeom prst="rect">
            <a:avLst/>
          </a:prstGeom>
        </p:spPr>
      </p:pic>
      <p:sp>
        <p:nvSpPr>
          <p:cNvPr id="10" name="TextBox 9">
            <a:extLst>
              <a:ext uri="{FF2B5EF4-FFF2-40B4-BE49-F238E27FC236}">
                <a16:creationId xmlns:a16="http://schemas.microsoft.com/office/drawing/2014/main" id="{D36717D7-C50C-9D4B-B464-FC4B7BFA879E}"/>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3</a:t>
            </a:r>
            <a:endParaRPr lang="en-IN" dirty="0"/>
          </a:p>
        </p:txBody>
      </p:sp>
      <p:sp>
        <p:nvSpPr>
          <p:cNvPr id="11" name="TextBox 10">
            <a:extLst>
              <a:ext uri="{FF2B5EF4-FFF2-40B4-BE49-F238E27FC236}">
                <a16:creationId xmlns:a16="http://schemas.microsoft.com/office/drawing/2014/main" id="{53964CED-CEB5-2EC1-49C6-AE6A6F17C885}"/>
              </a:ext>
            </a:extLst>
          </p:cNvPr>
          <p:cNvSpPr txBox="1"/>
          <p:nvPr/>
        </p:nvSpPr>
        <p:spPr>
          <a:xfrm>
            <a:off x="4491976" y="1713899"/>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
        <p:nvSpPr>
          <p:cNvPr id="12" name="TextBox 11">
            <a:extLst>
              <a:ext uri="{FF2B5EF4-FFF2-40B4-BE49-F238E27FC236}">
                <a16:creationId xmlns:a16="http://schemas.microsoft.com/office/drawing/2014/main" id="{77641439-749E-D2BA-F972-C55959FFD0BF}"/>
              </a:ext>
            </a:extLst>
          </p:cNvPr>
          <p:cNvSpPr txBox="1"/>
          <p:nvPr/>
        </p:nvSpPr>
        <p:spPr>
          <a:xfrm>
            <a:off x="5663380" y="1232494"/>
            <a:ext cx="5813134" cy="1477328"/>
          </a:xfrm>
          <a:prstGeom prst="rect">
            <a:avLst/>
          </a:prstGeom>
          <a:noFill/>
        </p:spPr>
        <p:txBody>
          <a:bodyPr wrap="square" rtlCol="0">
            <a:spAutoFit/>
          </a:bodyPr>
          <a:lstStyle/>
          <a:p>
            <a:r>
              <a:rPr lang="en-US" dirty="0"/>
              <a:t>➢ The most unique products are found in the Notebook segment</a:t>
            </a:r>
          </a:p>
          <a:p>
            <a:r>
              <a:rPr lang="en-US" dirty="0"/>
              <a:t> </a:t>
            </a:r>
          </a:p>
          <a:p>
            <a:r>
              <a:rPr lang="en-US" dirty="0"/>
              <a:t>➢ This segment wise analysis aids </a:t>
            </a:r>
            <a:r>
              <a:rPr lang="en-US" dirty="0" err="1"/>
              <a:t>AtliQ</a:t>
            </a:r>
            <a:r>
              <a:rPr lang="en-US" dirty="0"/>
              <a:t> in determining where attention should be paid to aim growth </a:t>
            </a:r>
            <a:endParaRPr lang="en-IN" dirty="0"/>
          </a:p>
        </p:txBody>
      </p:sp>
    </p:spTree>
    <p:extLst>
      <p:ext uri="{BB962C8B-B14F-4D97-AF65-F5344CB8AC3E}">
        <p14:creationId xmlns:p14="http://schemas.microsoft.com/office/powerpoint/2010/main" val="24919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E87A-8820-8EFB-64D0-0771FFFDAC36}"/>
              </a:ext>
            </a:extLst>
          </p:cNvPr>
          <p:cNvSpPr>
            <a:spLocks noGrp="1"/>
          </p:cNvSpPr>
          <p:nvPr>
            <p:ph type="title"/>
          </p:nvPr>
        </p:nvSpPr>
        <p:spPr>
          <a:xfrm>
            <a:off x="914400" y="29497"/>
            <a:ext cx="11267768" cy="580103"/>
          </a:xfrm>
        </p:spPr>
        <p:txBody>
          <a:bodyPr>
            <a:normAutofit/>
          </a:bodyPr>
          <a:lstStyle/>
          <a:p>
            <a:r>
              <a:rPr lang="en-US" sz="2800" dirty="0"/>
              <a:t>Which segment had the most increase in unique products in 2021 vs 2020?</a:t>
            </a:r>
            <a:endParaRPr lang="en-IN" sz="2800" dirty="0"/>
          </a:p>
        </p:txBody>
      </p:sp>
      <p:pic>
        <p:nvPicPr>
          <p:cNvPr id="5" name="Content Placeholder 4">
            <a:extLst>
              <a:ext uri="{FF2B5EF4-FFF2-40B4-BE49-F238E27FC236}">
                <a16:creationId xmlns:a16="http://schemas.microsoft.com/office/drawing/2014/main" id="{C487C61B-3FDA-ED31-9BA1-F89599EEF37E}"/>
              </a:ext>
            </a:extLst>
          </p:cNvPr>
          <p:cNvPicPr>
            <a:picLocks noGrp="1" noChangeAspect="1"/>
          </p:cNvPicPr>
          <p:nvPr>
            <p:ph idx="1"/>
          </p:nvPr>
        </p:nvPicPr>
        <p:blipFill rotWithShape="1">
          <a:blip r:embed="rId3"/>
          <a:srcRect l="5895" t="30804" r="29156" b="15870"/>
          <a:stretch/>
        </p:blipFill>
        <p:spPr>
          <a:xfrm>
            <a:off x="4336026" y="1184401"/>
            <a:ext cx="7846142" cy="5589639"/>
          </a:xfrm>
        </p:spPr>
      </p:pic>
      <p:pic>
        <p:nvPicPr>
          <p:cNvPr id="7" name="Picture 6">
            <a:extLst>
              <a:ext uri="{FF2B5EF4-FFF2-40B4-BE49-F238E27FC236}">
                <a16:creationId xmlns:a16="http://schemas.microsoft.com/office/drawing/2014/main" id="{42B27E9C-0DC4-DDE4-C049-F488DB1F30F9}"/>
              </a:ext>
            </a:extLst>
          </p:cNvPr>
          <p:cNvPicPr>
            <a:picLocks noChangeAspect="1"/>
          </p:cNvPicPr>
          <p:nvPr/>
        </p:nvPicPr>
        <p:blipFill rotWithShape="1">
          <a:blip r:embed="rId4"/>
          <a:srcRect l="18145" t="48602" r="47258" b="36488"/>
          <a:stretch/>
        </p:blipFill>
        <p:spPr>
          <a:xfrm>
            <a:off x="9832" y="1184401"/>
            <a:ext cx="4218039" cy="1485131"/>
          </a:xfrm>
          <a:prstGeom prst="rect">
            <a:avLst/>
          </a:prstGeom>
        </p:spPr>
      </p:pic>
      <p:sp>
        <p:nvSpPr>
          <p:cNvPr id="8" name="TextBox 7">
            <a:extLst>
              <a:ext uri="{FF2B5EF4-FFF2-40B4-BE49-F238E27FC236}">
                <a16:creationId xmlns:a16="http://schemas.microsoft.com/office/drawing/2014/main" id="{EEB924D1-AF30-38C0-2A11-0229A1BA6816}"/>
              </a:ext>
            </a:extLst>
          </p:cNvPr>
          <p:cNvSpPr txBox="1"/>
          <p:nvPr/>
        </p:nvSpPr>
        <p:spPr>
          <a:xfrm>
            <a:off x="9832" y="29496"/>
            <a:ext cx="904568" cy="369332"/>
          </a:xfrm>
          <a:prstGeom prst="rect">
            <a:avLst/>
          </a:prstGeom>
          <a:noFill/>
          <a:ln w="12700">
            <a:solidFill>
              <a:schemeClr val="accent3">
                <a:lumMod val="60000"/>
                <a:lumOff val="40000"/>
              </a:schemeClr>
            </a:solidFill>
          </a:ln>
        </p:spPr>
        <p:txBody>
          <a:bodyPr wrap="square" rtlCol="0">
            <a:spAutoFit/>
          </a:bodyPr>
          <a:lstStyle/>
          <a:p>
            <a:r>
              <a:rPr lang="en-US" sz="1800" dirty="0"/>
              <a:t>Req 4</a:t>
            </a:r>
            <a:endParaRPr lang="en-IN" dirty="0"/>
          </a:p>
        </p:txBody>
      </p:sp>
      <p:sp>
        <p:nvSpPr>
          <p:cNvPr id="9" name="TextBox 8">
            <a:extLst>
              <a:ext uri="{FF2B5EF4-FFF2-40B4-BE49-F238E27FC236}">
                <a16:creationId xmlns:a16="http://schemas.microsoft.com/office/drawing/2014/main" id="{6669677D-DEED-9104-897E-6C033243DBA1}"/>
              </a:ext>
            </a:extLst>
          </p:cNvPr>
          <p:cNvSpPr txBox="1"/>
          <p:nvPr/>
        </p:nvSpPr>
        <p:spPr>
          <a:xfrm>
            <a:off x="1587872" y="3085773"/>
            <a:ext cx="1061957" cy="369332"/>
          </a:xfrm>
          <a:prstGeom prst="rect">
            <a:avLst/>
          </a:prstGeom>
          <a:noFill/>
          <a:ln>
            <a:solidFill>
              <a:schemeClr val="accent3">
                <a:lumMod val="60000"/>
                <a:lumOff val="40000"/>
              </a:schemeClr>
            </a:solidFill>
          </a:ln>
        </p:spPr>
        <p:txBody>
          <a:bodyPr wrap="none" rtlCol="0">
            <a:spAutoFit/>
          </a:bodyPr>
          <a:lstStyle/>
          <a:p>
            <a:r>
              <a:rPr lang="en-US" dirty="0"/>
              <a:t>INSIGHTS</a:t>
            </a:r>
            <a:endParaRPr lang="en-IN" dirty="0"/>
          </a:p>
        </p:txBody>
      </p:sp>
      <p:sp>
        <p:nvSpPr>
          <p:cNvPr id="10" name="TextBox 9">
            <a:extLst>
              <a:ext uri="{FF2B5EF4-FFF2-40B4-BE49-F238E27FC236}">
                <a16:creationId xmlns:a16="http://schemas.microsoft.com/office/drawing/2014/main" id="{353E9700-59F6-80ED-1AE9-5482F7A84202}"/>
              </a:ext>
            </a:extLst>
          </p:cNvPr>
          <p:cNvSpPr txBox="1"/>
          <p:nvPr/>
        </p:nvSpPr>
        <p:spPr>
          <a:xfrm>
            <a:off x="0" y="3657527"/>
            <a:ext cx="4218039" cy="3139321"/>
          </a:xfrm>
          <a:prstGeom prst="rect">
            <a:avLst/>
          </a:prstGeom>
          <a:noFill/>
        </p:spPr>
        <p:txBody>
          <a:bodyPr wrap="square" rtlCol="0">
            <a:spAutoFit/>
          </a:bodyPr>
          <a:lstStyle/>
          <a:p>
            <a:r>
              <a:rPr lang="en-US" dirty="0"/>
              <a:t>➢ Accessories segment had the most increase(34) in unique products from 2020 to 2021. </a:t>
            </a:r>
          </a:p>
          <a:p>
            <a:endParaRPr lang="en-US" dirty="0"/>
          </a:p>
          <a:p>
            <a:r>
              <a:rPr lang="en-US" dirty="0"/>
              <a:t>➢ Percentage of change in product count from 2020 to 2021 had skyrocketed by 214% in desktop segment </a:t>
            </a:r>
          </a:p>
          <a:p>
            <a:endParaRPr lang="en-US" dirty="0"/>
          </a:p>
          <a:p>
            <a:r>
              <a:rPr lang="en-US" dirty="0"/>
              <a:t>➢ N &amp; S division(Networking and Storage segments) had the least increase(8) in products from 2020 to 2021.</a:t>
            </a:r>
            <a:endParaRPr lang="en-IN" dirty="0"/>
          </a:p>
        </p:txBody>
      </p:sp>
    </p:spTree>
    <p:extLst>
      <p:ext uri="{BB962C8B-B14F-4D97-AF65-F5344CB8AC3E}">
        <p14:creationId xmlns:p14="http://schemas.microsoft.com/office/powerpoint/2010/main" val="2283302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189</TotalTime>
  <Words>1182</Words>
  <Application>Microsoft Office PowerPoint</Application>
  <PresentationFormat>Widescreen</PresentationFormat>
  <Paragraphs>106</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PowerPoint Presentation</vt:lpstr>
      <vt:lpstr>PowerPoint Presentation</vt:lpstr>
      <vt:lpstr>Problem statement</vt:lpstr>
      <vt:lpstr>PROJECT EXECUTION PROCESS</vt:lpstr>
      <vt:lpstr>Understanding Data </vt:lpstr>
      <vt:lpstr>Provide the list of markets in which customer "Atliq Exclusive" operates its business in the APAC region</vt:lpstr>
      <vt:lpstr>What is the percentage of unique products increase in 2021 vs. 2020?</vt:lpstr>
      <vt:lpstr>Provide a report with all the unique product counts for each segment and sort them in descending order of product counts.</vt:lpstr>
      <vt:lpstr>Which segment had the most increase in unique products in 2021 vs 2020?</vt:lpstr>
      <vt:lpstr>Get the products that have the highest and lowest manufacturing costs.</vt:lpstr>
      <vt:lpstr>Generate a report which contains the top 5 customers who received an average high pre_invoice_discount_pct for the fiscal year 2021 and in the Indian market.</vt:lpstr>
      <vt:lpstr>Get the complete report of the Gross sales amount for the customer “Atliq Exclusive” for each month . This analysis helps to get an idea of low and high-performing months and take strategic decisions.</vt:lpstr>
      <vt:lpstr>PowerPoint Presentation</vt:lpstr>
      <vt:lpstr>In which quarter of 2020, got the maximum total_sold_quantity?</vt:lpstr>
      <vt:lpstr>PowerPoint Presentation</vt:lpstr>
      <vt:lpstr>Which channel helped to bring more gross sales in the fiscal year 2021 and the percentage of contribution?</vt:lpstr>
      <vt:lpstr>Get the Top 3 products in each division that have a high total_sold_quantity in the fiscal_year 2021?</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Gupta</dc:creator>
  <cp:lastModifiedBy>Soumya Gupta</cp:lastModifiedBy>
  <cp:revision>2</cp:revision>
  <dcterms:created xsi:type="dcterms:W3CDTF">2023-03-23T06:12:41Z</dcterms:created>
  <dcterms:modified xsi:type="dcterms:W3CDTF">2023-03-23T09:22:29Z</dcterms:modified>
</cp:coreProperties>
</file>